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aleway"/>
      <p:regular r:id="rId61"/>
      <p:bold r:id="rId62"/>
      <p:italic r:id="rId63"/>
      <p:boldItalic r:id="rId64"/>
    </p:embeddedFont>
    <p:embeddedFont>
      <p:font typeface="Roboto"/>
      <p:regular r:id="rId65"/>
      <p:bold r:id="rId66"/>
      <p:italic r:id="rId67"/>
      <p:boldItalic r:id="rId68"/>
    </p:embeddedFont>
    <p:embeddedFont>
      <p:font typeface="Lato"/>
      <p:regular r:id="rId69"/>
      <p:bold r:id="rId70"/>
      <p:italic r:id="rId71"/>
      <p:boldItalic r:id="rId72"/>
    </p:embeddedFont>
    <p:embeddedFont>
      <p:font typeface="Lora SemiBold"/>
      <p:regular r:id="rId73"/>
      <p:bold r:id="rId74"/>
      <p:italic r:id="rId75"/>
      <p:boldItalic r:id="rId76"/>
    </p:embeddedFont>
    <p:embeddedFont>
      <p:font typeface="Lora"/>
      <p:regular r:id="rId77"/>
      <p:bold r:id="rId78"/>
      <p:italic r:id="rId79"/>
      <p:boldItalic r:id="rId80"/>
    </p:embeddedFont>
    <p:embeddedFont>
      <p:font typeface="Caveat Medium"/>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ora-boldItalic.fntdata"/><Relationship Id="rId82" Type="http://schemas.openxmlformats.org/officeDocument/2006/relationships/font" Target="fonts/CaveatMedium-bold.fntdata"/><Relationship Id="rId81" Type="http://schemas.openxmlformats.org/officeDocument/2006/relationships/font" Target="fonts/Cavea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oraSemiBold-regular.fntdata"/><Relationship Id="rId72" Type="http://schemas.openxmlformats.org/officeDocument/2006/relationships/font" Target="fonts/Lato-boldItalic.fntdata"/><Relationship Id="rId31" Type="http://schemas.openxmlformats.org/officeDocument/2006/relationships/slide" Target="slides/slide26.xml"/><Relationship Id="rId75" Type="http://schemas.openxmlformats.org/officeDocument/2006/relationships/font" Target="fonts/LoraSemiBold-italic.fntdata"/><Relationship Id="rId30" Type="http://schemas.openxmlformats.org/officeDocument/2006/relationships/slide" Target="slides/slide25.xml"/><Relationship Id="rId74" Type="http://schemas.openxmlformats.org/officeDocument/2006/relationships/font" Target="fonts/LoraSemiBold-bold.fntdata"/><Relationship Id="rId33" Type="http://schemas.openxmlformats.org/officeDocument/2006/relationships/slide" Target="slides/slide28.xml"/><Relationship Id="rId77" Type="http://schemas.openxmlformats.org/officeDocument/2006/relationships/font" Target="fonts/Lora-regular.fntdata"/><Relationship Id="rId32" Type="http://schemas.openxmlformats.org/officeDocument/2006/relationships/slide" Target="slides/slide27.xml"/><Relationship Id="rId76" Type="http://schemas.openxmlformats.org/officeDocument/2006/relationships/font" Target="fonts/LoraSemiBold-boldItalic.fntdata"/><Relationship Id="rId35" Type="http://schemas.openxmlformats.org/officeDocument/2006/relationships/slide" Target="slides/slide30.xml"/><Relationship Id="rId79" Type="http://schemas.openxmlformats.org/officeDocument/2006/relationships/font" Target="fonts/Lora-italic.fntdata"/><Relationship Id="rId34" Type="http://schemas.openxmlformats.org/officeDocument/2006/relationships/slide" Target="slides/slide29.xml"/><Relationship Id="rId78" Type="http://schemas.openxmlformats.org/officeDocument/2006/relationships/font" Target="fonts/Lora-bold.fntdata"/><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5.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7659eb8e0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7659eb8e0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7659eb8e0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7659eb8e0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8c241e8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8c241e8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659eb8e0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659eb8e0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a7e61816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a7e61816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af512d7b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af512d7b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af512d7b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af512d7b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af512d7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af512d7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af512d7b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af512d7b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af512d7b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af512d7b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659eb8e0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659eb8e0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af512d7b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af512d7b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af512d7b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7af512d7b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af512d7b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af512d7b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af512d7b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af512d7b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af512d7b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af512d7b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af512d7b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af512d7b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af512d7b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7af512d7b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b0e35d6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7b0e35d6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b0e35d6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b0e35d6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b0e35d65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7b0e35d6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659eb8e0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659eb8e0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b0e35d6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7b0e35d6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b0e35d65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b0e35d65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b0e35d65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7b0e35d65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b0e35d65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b0e35d65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7b0e35d65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7b0e35d65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b266b54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7b266b54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b266b540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7b266b540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b266b54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7b266b54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b266b540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7b266b540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b266b540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7b266b540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659eb8e0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7659eb8e0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7b0e35d65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7b0e35d65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b0e35d65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b0e35d65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bc4f1e7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bc4f1e7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c8e800d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7c8e800d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7c8e800d9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7c8e800d9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7bc4f1e7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7bc4f1e7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7bc4f1e78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7bc4f1e78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7bc4f1e7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7bc4f1e7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7bc4f1e7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7bc4f1e7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bc4f1e78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bc4f1e78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98b85e3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98b85e3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7c8e800d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7c8e800d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7cd84e993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7cd84e993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7cd84e993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7cd84e993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7cd84e993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7cd84e993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7cd84e993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7cd84e993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cd84e993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7cd84e993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98b85e3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98b85e3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659eb8e0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7659eb8e0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659eb8e0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7659eb8e0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659eb8e0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659eb8e0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Regresión Lineal</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Aprendizaje Automático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1833611" y="624075"/>
            <a:ext cx="5476775" cy="435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3"/>
          <p:cNvPicPr preferRelativeResize="0"/>
          <p:nvPr/>
        </p:nvPicPr>
        <p:blipFill>
          <a:blip r:embed="rId3">
            <a:alphaModFix/>
          </a:blip>
          <a:stretch>
            <a:fillRect/>
          </a:stretch>
        </p:blipFill>
        <p:spPr>
          <a:xfrm>
            <a:off x="2238375" y="1092713"/>
            <a:ext cx="4667250" cy="366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Matricialmente</a:t>
            </a:r>
            <a:endParaRPr/>
          </a:p>
        </p:txBody>
      </p:sp>
      <p:sp>
        <p:nvSpPr>
          <p:cNvPr id="158" name="Google Shape;158;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9" name="Google Shape;159;p24"/>
          <p:cNvPicPr preferRelativeResize="0"/>
          <p:nvPr/>
        </p:nvPicPr>
        <p:blipFill>
          <a:blip r:embed="rId3">
            <a:alphaModFix/>
          </a:blip>
          <a:stretch>
            <a:fillRect/>
          </a:stretch>
        </p:blipFill>
        <p:spPr>
          <a:xfrm>
            <a:off x="2619051" y="1964450"/>
            <a:ext cx="3909500" cy="2219175"/>
          </a:xfrm>
          <a:prstGeom prst="rect">
            <a:avLst/>
          </a:prstGeom>
          <a:noFill/>
          <a:ln>
            <a:noFill/>
          </a:ln>
        </p:spPr>
      </p:pic>
      <p:sp>
        <p:nvSpPr>
          <p:cNvPr id="160" name="Google Shape;160;p24"/>
          <p:cNvSpPr txBox="1"/>
          <p:nvPr/>
        </p:nvSpPr>
        <p:spPr>
          <a:xfrm>
            <a:off x="623775" y="4434350"/>
            <a:ext cx="7343100" cy="4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20000"/>
              </a:lnSpc>
              <a:spcBef>
                <a:spcPts val="0"/>
              </a:spcBef>
              <a:spcAft>
                <a:spcPts val="1400"/>
              </a:spcAft>
              <a:buNone/>
            </a:pPr>
            <a:r>
              <a:rPr lang="es-419" sz="1200">
                <a:solidFill>
                  <a:srgbClr val="374151"/>
                </a:solidFill>
                <a:highlight>
                  <a:schemeClr val="lt1"/>
                </a:highlight>
                <a:latin typeface="Lato"/>
                <a:ea typeface="Lato"/>
                <a:cs typeface="Lato"/>
                <a:sym typeface="Lato"/>
              </a:rPr>
              <a:t>La primera columna de</a:t>
            </a:r>
            <a:r>
              <a:rPr lang="es-419" sz="1450">
                <a:solidFill>
                  <a:srgbClr val="374151"/>
                </a:solidFill>
                <a:highlight>
                  <a:schemeClr val="lt1"/>
                </a:highlight>
                <a:latin typeface="Lato"/>
                <a:ea typeface="Lato"/>
                <a:cs typeface="Lato"/>
                <a:sym typeface="Lato"/>
              </a:rPr>
              <a:t> </a:t>
            </a:r>
            <a:r>
              <a:rPr lang="es-419" sz="1450">
                <a:solidFill>
                  <a:srgbClr val="374151"/>
                </a:solidFill>
                <a:highlight>
                  <a:schemeClr val="lt1"/>
                </a:highlight>
                <a:latin typeface="Lato"/>
                <a:ea typeface="Lato"/>
                <a:cs typeface="Lato"/>
                <a:sym typeface="Lato"/>
              </a:rPr>
              <a:t>X</a:t>
            </a:r>
            <a:r>
              <a:rPr lang="es-419" sz="1200">
                <a:solidFill>
                  <a:srgbClr val="374151"/>
                </a:solidFill>
                <a:highlight>
                  <a:schemeClr val="lt1"/>
                </a:highlight>
                <a:latin typeface="Lato"/>
                <a:ea typeface="Lato"/>
                <a:cs typeface="Lato"/>
                <a:sym typeface="Lato"/>
              </a:rPr>
              <a:t> generalmente se llena con unos para tener en cuenta la intersección.</a:t>
            </a:r>
            <a:endParaRPr>
              <a:highlight>
                <a:schemeClr val="lt1"/>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nvSpPr>
        <p:spPr>
          <a:xfrm>
            <a:off x="4618650" y="2146350"/>
            <a:ext cx="43413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y_mean = y.mean()</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x_mean = x.mean()</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beta_1 = np.</a:t>
            </a:r>
            <a:r>
              <a:rPr lang="es-419" sz="1050">
                <a:solidFill>
                  <a:srgbClr val="795E26"/>
                </a:solidFill>
                <a:highlight>
                  <a:srgbClr val="F7F7F7"/>
                </a:highlight>
                <a:latin typeface="Courier New"/>
                <a:ea typeface="Courier New"/>
                <a:cs typeface="Courier New"/>
                <a:sym typeface="Courier New"/>
              </a:rPr>
              <a:t>sum</a:t>
            </a:r>
            <a:r>
              <a:rPr lang="es-419" sz="1050">
                <a:highlight>
                  <a:srgbClr val="F7F7F7"/>
                </a:highlight>
                <a:latin typeface="Courier New"/>
                <a:ea typeface="Courier New"/>
                <a:cs typeface="Courier New"/>
                <a:sym typeface="Courier New"/>
              </a:rPr>
              <a:t>(x.T*(y-y_mean))/np.</a:t>
            </a:r>
            <a:r>
              <a:rPr lang="es-419" sz="1050">
                <a:solidFill>
                  <a:srgbClr val="795E26"/>
                </a:solidFill>
                <a:highlight>
                  <a:srgbClr val="F7F7F7"/>
                </a:highlight>
                <a:latin typeface="Courier New"/>
                <a:ea typeface="Courier New"/>
                <a:cs typeface="Courier New"/>
                <a:sym typeface="Courier New"/>
              </a:rPr>
              <a:t>sum</a:t>
            </a:r>
            <a:r>
              <a:rPr lang="es-419" sz="1050">
                <a:highlight>
                  <a:srgbClr val="F7F7F7"/>
                </a:highlight>
                <a:latin typeface="Courier New"/>
                <a:ea typeface="Courier New"/>
                <a:cs typeface="Courier New"/>
                <a:sym typeface="Courier New"/>
              </a:rPr>
              <a:t>(x.T*(x.T-x_mean))</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beta_0 = y_mean - beta_1 * x_mean</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beta_1 , beta_0</a:t>
            </a:r>
            <a:endParaRPr sz="1050">
              <a:highlight>
                <a:srgbClr val="F7F7F7"/>
              </a:highlight>
              <a:latin typeface="Courier New"/>
              <a:ea typeface="Courier New"/>
              <a:cs typeface="Courier New"/>
              <a:sym typeface="Courier New"/>
            </a:endParaRPr>
          </a:p>
        </p:txBody>
      </p:sp>
      <p:sp>
        <p:nvSpPr>
          <p:cNvPr id="166" name="Google Shape;166;p25"/>
          <p:cNvSpPr txBox="1"/>
          <p:nvPr/>
        </p:nvSpPr>
        <p:spPr>
          <a:xfrm>
            <a:off x="4618650" y="3748900"/>
            <a:ext cx="3000000" cy="515700"/>
          </a:xfrm>
          <a:prstGeom prst="rect">
            <a:avLst/>
          </a:prstGeom>
          <a:noFill/>
          <a:ln>
            <a:noFill/>
          </a:ln>
        </p:spPr>
        <p:txBody>
          <a:bodyPr anchorCtr="0" anchor="t" bIns="91425" lIns="91425" spcFirstLastPara="1" rIns="91425" wrap="square" tIns="91425">
            <a:spAutoFit/>
          </a:bodyPr>
          <a:lstStyle/>
          <a:p>
            <a:pPr indent="0" lvl="0" marL="50800" marR="12700" rtl="0" algn="l">
              <a:lnSpc>
                <a:spcPct val="115000"/>
              </a:lnSpc>
              <a:spcBef>
                <a:spcPts val="100"/>
              </a:spcBef>
              <a:spcAft>
                <a:spcPts val="0"/>
              </a:spcAft>
              <a:buNone/>
            </a:pPr>
            <a:r>
              <a:rPr lang="es-419" sz="1000"/>
              <a:t>(0.7000000000000001, 1.2999999999999998)</a:t>
            </a:r>
            <a:endParaRPr sz="1000"/>
          </a:p>
          <a:p>
            <a:pPr indent="0" lvl="0" marL="0" rtl="0" algn="l">
              <a:lnSpc>
                <a:spcPct val="115000"/>
              </a:lnSpc>
              <a:spcBef>
                <a:spcPts val="0"/>
              </a:spcBef>
              <a:spcAft>
                <a:spcPts val="0"/>
              </a:spcAft>
              <a:buNone/>
            </a:pPr>
            <a:r>
              <a:t/>
            </a:r>
            <a:endParaRPr sz="1000"/>
          </a:p>
        </p:txBody>
      </p:sp>
      <p:sp>
        <p:nvSpPr>
          <p:cNvPr id="167" name="Google Shape;167;p25"/>
          <p:cNvSpPr txBox="1"/>
          <p:nvPr/>
        </p:nvSpPr>
        <p:spPr>
          <a:xfrm>
            <a:off x="682275" y="2211125"/>
            <a:ext cx="3000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model = LinearRegression()</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model.fit(x, y)</a:t>
            </a:r>
            <a:endParaRPr sz="1050">
              <a:highlight>
                <a:srgbClr val="F7F7F7"/>
              </a:highlight>
              <a:latin typeface="Courier New"/>
              <a:ea typeface="Courier New"/>
              <a:cs typeface="Courier New"/>
              <a:sym typeface="Courier New"/>
            </a:endParaRPr>
          </a:p>
        </p:txBody>
      </p:sp>
      <p:sp>
        <p:nvSpPr>
          <p:cNvPr id="168" name="Google Shape;168;p25"/>
          <p:cNvSpPr txBox="1"/>
          <p:nvPr/>
        </p:nvSpPr>
        <p:spPr>
          <a:xfrm>
            <a:off x="682275" y="2776625"/>
            <a:ext cx="3000000" cy="78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pendiente = model.coef_[</a:t>
            </a:r>
            <a:r>
              <a:rPr lang="es-419" sz="1050">
                <a:solidFill>
                  <a:srgbClr val="098156"/>
                </a:solidFill>
                <a:highlight>
                  <a:srgbClr val="F7F7F7"/>
                </a:highlight>
                <a:latin typeface="Courier New"/>
                <a:ea typeface="Courier New"/>
                <a:cs typeface="Courier New"/>
                <a:sym typeface="Courier New"/>
              </a:rPr>
              <a:t>0</a:t>
            </a:r>
            <a:r>
              <a:rPr lang="es-419"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intercepto = model.intercept_</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pendiente, intercepto</a:t>
            </a:r>
            <a:endParaRPr sz="1050">
              <a:highlight>
                <a:srgbClr val="F7F7F7"/>
              </a:highlight>
              <a:latin typeface="Courier New"/>
              <a:ea typeface="Courier New"/>
              <a:cs typeface="Courier New"/>
              <a:sym typeface="Courier New"/>
            </a:endParaRPr>
          </a:p>
        </p:txBody>
      </p:sp>
      <p:sp>
        <p:nvSpPr>
          <p:cNvPr id="169" name="Google Shape;169;p25"/>
          <p:cNvSpPr txBox="1"/>
          <p:nvPr/>
        </p:nvSpPr>
        <p:spPr>
          <a:xfrm>
            <a:off x="682275" y="3748900"/>
            <a:ext cx="3434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50">
                <a:solidFill>
                  <a:srgbClr val="212121"/>
                </a:solidFill>
                <a:highlight>
                  <a:srgbClr val="FFFFFF"/>
                </a:highlight>
                <a:latin typeface="Courier New"/>
                <a:ea typeface="Courier New"/>
                <a:cs typeface="Courier New"/>
                <a:sym typeface="Courier New"/>
              </a:rPr>
              <a:t>(0.7000000000000002, 1.2999999999999994)</a:t>
            </a:r>
            <a:endParaRPr/>
          </a:p>
        </p:txBody>
      </p:sp>
      <p:sp>
        <p:nvSpPr>
          <p:cNvPr id="170" name="Google Shape;170;p25"/>
          <p:cNvSpPr txBox="1"/>
          <p:nvPr/>
        </p:nvSpPr>
        <p:spPr>
          <a:xfrm>
            <a:off x="2555100" y="877250"/>
            <a:ext cx="4033800" cy="78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Data</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x = np.array([</a:t>
            </a:r>
            <a:r>
              <a:rPr lang="es-419" sz="1050">
                <a:solidFill>
                  <a:srgbClr val="098156"/>
                </a:solidFill>
                <a:highlight>
                  <a:srgbClr val="F7F7F7"/>
                </a:highlight>
                <a:latin typeface="Courier New"/>
                <a:ea typeface="Courier New"/>
                <a:cs typeface="Courier New"/>
                <a:sym typeface="Courier New"/>
              </a:rPr>
              <a:t>1</a:t>
            </a:r>
            <a:r>
              <a:rPr lang="es-419" sz="1050">
                <a:highlight>
                  <a:srgbClr val="F7F7F7"/>
                </a:highlight>
                <a:latin typeface="Courier New"/>
                <a:ea typeface="Courier New"/>
                <a:cs typeface="Courier New"/>
                <a:sym typeface="Courier New"/>
              </a:rPr>
              <a:t>, </a:t>
            </a:r>
            <a:r>
              <a:rPr lang="es-419" sz="1050">
                <a:solidFill>
                  <a:srgbClr val="098156"/>
                </a:solidFill>
                <a:highlight>
                  <a:srgbClr val="F7F7F7"/>
                </a:highlight>
                <a:latin typeface="Courier New"/>
                <a:ea typeface="Courier New"/>
                <a:cs typeface="Courier New"/>
                <a:sym typeface="Courier New"/>
              </a:rPr>
              <a:t>2</a:t>
            </a:r>
            <a:r>
              <a:rPr lang="es-419" sz="1050">
                <a:highlight>
                  <a:srgbClr val="F7F7F7"/>
                </a:highlight>
                <a:latin typeface="Courier New"/>
                <a:ea typeface="Courier New"/>
                <a:cs typeface="Courier New"/>
                <a:sym typeface="Courier New"/>
              </a:rPr>
              <a:t>, </a:t>
            </a:r>
            <a:r>
              <a:rPr lang="es-419" sz="1050">
                <a:solidFill>
                  <a:srgbClr val="098156"/>
                </a:solidFill>
                <a:highlight>
                  <a:srgbClr val="F7F7F7"/>
                </a:highlight>
                <a:latin typeface="Courier New"/>
                <a:ea typeface="Courier New"/>
                <a:cs typeface="Courier New"/>
                <a:sym typeface="Courier New"/>
              </a:rPr>
              <a:t>3</a:t>
            </a:r>
            <a:r>
              <a:rPr lang="es-419" sz="1050">
                <a:highlight>
                  <a:srgbClr val="F7F7F7"/>
                </a:highlight>
                <a:latin typeface="Courier New"/>
                <a:ea typeface="Courier New"/>
                <a:cs typeface="Courier New"/>
                <a:sym typeface="Courier New"/>
              </a:rPr>
              <a:t>, </a:t>
            </a:r>
            <a:r>
              <a:rPr lang="es-419" sz="1050">
                <a:solidFill>
                  <a:srgbClr val="098156"/>
                </a:solidFill>
                <a:highlight>
                  <a:srgbClr val="F7F7F7"/>
                </a:highlight>
                <a:latin typeface="Courier New"/>
                <a:ea typeface="Courier New"/>
                <a:cs typeface="Courier New"/>
                <a:sym typeface="Courier New"/>
              </a:rPr>
              <a:t>4</a:t>
            </a:r>
            <a:r>
              <a:rPr lang="es-419" sz="1050">
                <a:highlight>
                  <a:srgbClr val="F7F7F7"/>
                </a:highlight>
                <a:latin typeface="Courier New"/>
                <a:ea typeface="Courier New"/>
                <a:cs typeface="Courier New"/>
                <a:sym typeface="Courier New"/>
              </a:rPr>
              <a:t>, </a:t>
            </a:r>
            <a:r>
              <a:rPr lang="es-419" sz="1050">
                <a:solidFill>
                  <a:srgbClr val="098156"/>
                </a:solidFill>
                <a:highlight>
                  <a:srgbClr val="F7F7F7"/>
                </a:highlight>
                <a:latin typeface="Courier New"/>
                <a:ea typeface="Courier New"/>
                <a:cs typeface="Courier New"/>
                <a:sym typeface="Courier New"/>
              </a:rPr>
              <a:t>5</a:t>
            </a:r>
            <a:r>
              <a:rPr lang="es-419"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highlight>
                  <a:srgbClr val="F7F7F7"/>
                </a:highlight>
                <a:latin typeface="Courier New"/>
                <a:ea typeface="Courier New"/>
                <a:cs typeface="Courier New"/>
                <a:sym typeface="Courier New"/>
              </a:rPr>
              <a:t>y = np.array([</a:t>
            </a:r>
            <a:r>
              <a:rPr lang="es-419" sz="1050">
                <a:solidFill>
                  <a:srgbClr val="098156"/>
                </a:solidFill>
                <a:highlight>
                  <a:srgbClr val="F7F7F7"/>
                </a:highlight>
                <a:latin typeface="Courier New"/>
                <a:ea typeface="Courier New"/>
                <a:cs typeface="Courier New"/>
                <a:sym typeface="Courier New"/>
              </a:rPr>
              <a:t>2</a:t>
            </a:r>
            <a:r>
              <a:rPr lang="es-419" sz="1050">
                <a:highlight>
                  <a:srgbClr val="F7F7F7"/>
                </a:highlight>
                <a:latin typeface="Courier New"/>
                <a:ea typeface="Courier New"/>
                <a:cs typeface="Courier New"/>
                <a:sym typeface="Courier New"/>
              </a:rPr>
              <a:t>, </a:t>
            </a:r>
            <a:r>
              <a:rPr lang="es-419" sz="1050">
                <a:solidFill>
                  <a:srgbClr val="098156"/>
                </a:solidFill>
                <a:highlight>
                  <a:srgbClr val="F7F7F7"/>
                </a:highlight>
                <a:latin typeface="Courier New"/>
                <a:ea typeface="Courier New"/>
                <a:cs typeface="Courier New"/>
                <a:sym typeface="Courier New"/>
              </a:rPr>
              <a:t>3</a:t>
            </a:r>
            <a:r>
              <a:rPr lang="es-419" sz="1050">
                <a:highlight>
                  <a:srgbClr val="F7F7F7"/>
                </a:highlight>
                <a:latin typeface="Courier New"/>
                <a:ea typeface="Courier New"/>
                <a:cs typeface="Courier New"/>
                <a:sym typeface="Courier New"/>
              </a:rPr>
              <a:t>, </a:t>
            </a:r>
            <a:r>
              <a:rPr lang="es-419" sz="1050">
                <a:solidFill>
                  <a:srgbClr val="098156"/>
                </a:solidFill>
                <a:highlight>
                  <a:srgbClr val="F7F7F7"/>
                </a:highlight>
                <a:latin typeface="Courier New"/>
                <a:ea typeface="Courier New"/>
                <a:cs typeface="Courier New"/>
                <a:sym typeface="Courier New"/>
              </a:rPr>
              <a:t>4</a:t>
            </a:r>
            <a:r>
              <a:rPr lang="es-419" sz="1050">
                <a:highlight>
                  <a:srgbClr val="F7F7F7"/>
                </a:highlight>
                <a:latin typeface="Courier New"/>
                <a:ea typeface="Courier New"/>
                <a:cs typeface="Courier New"/>
                <a:sym typeface="Courier New"/>
              </a:rPr>
              <a:t>, </a:t>
            </a:r>
            <a:r>
              <a:rPr lang="es-419" sz="1050">
                <a:solidFill>
                  <a:srgbClr val="098156"/>
                </a:solidFill>
                <a:highlight>
                  <a:srgbClr val="F7F7F7"/>
                </a:highlight>
                <a:latin typeface="Courier New"/>
                <a:ea typeface="Courier New"/>
                <a:cs typeface="Courier New"/>
                <a:sym typeface="Courier New"/>
              </a:rPr>
              <a:t>2</a:t>
            </a:r>
            <a:r>
              <a:rPr lang="es-419" sz="1050">
                <a:highlight>
                  <a:srgbClr val="F7F7F7"/>
                </a:highlight>
                <a:latin typeface="Courier New"/>
                <a:ea typeface="Courier New"/>
                <a:cs typeface="Courier New"/>
                <a:sym typeface="Courier New"/>
              </a:rPr>
              <a:t>, </a:t>
            </a:r>
            <a:r>
              <a:rPr lang="es-419" sz="1050">
                <a:solidFill>
                  <a:srgbClr val="098156"/>
                </a:solidFill>
                <a:highlight>
                  <a:srgbClr val="F7F7F7"/>
                </a:highlight>
                <a:latin typeface="Courier New"/>
                <a:ea typeface="Courier New"/>
                <a:cs typeface="Courier New"/>
                <a:sym typeface="Courier New"/>
              </a:rPr>
              <a:t>6</a:t>
            </a:r>
            <a:r>
              <a:rPr lang="es-419"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p:txBody>
      </p:sp>
      <p:sp>
        <p:nvSpPr>
          <p:cNvPr id="171" name="Google Shape;171;p25"/>
          <p:cNvSpPr txBox="1"/>
          <p:nvPr/>
        </p:nvSpPr>
        <p:spPr>
          <a:xfrm>
            <a:off x="432650" y="1826213"/>
            <a:ext cx="6922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chemeClr val="accent1"/>
                </a:solidFill>
                <a:latin typeface="Lato"/>
                <a:ea typeface="Lato"/>
                <a:cs typeface="Lato"/>
                <a:sym typeface="Lato"/>
              </a:rPr>
              <a:t>scikit-learn</a:t>
            </a:r>
            <a:endParaRPr sz="1300">
              <a:solidFill>
                <a:schemeClr val="accent1"/>
              </a:solidFill>
              <a:latin typeface="Lato"/>
              <a:ea typeface="Lato"/>
              <a:cs typeface="Lato"/>
              <a:sym typeface="Lato"/>
            </a:endParaRPr>
          </a:p>
        </p:txBody>
      </p:sp>
      <p:sp>
        <p:nvSpPr>
          <p:cNvPr id="172" name="Google Shape;172;p25"/>
          <p:cNvSpPr txBox="1"/>
          <p:nvPr/>
        </p:nvSpPr>
        <p:spPr>
          <a:xfrm>
            <a:off x="6588900" y="2030525"/>
            <a:ext cx="330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chemeClr val="accent1"/>
                </a:solidFill>
                <a:latin typeface="Lato"/>
                <a:ea typeface="Lato"/>
                <a:cs typeface="Lato"/>
                <a:sym typeface="Lato"/>
              </a:rPr>
              <a:t>numpy</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Métricas</a:t>
            </a:r>
            <a:endParaRPr/>
          </a:p>
        </p:txBody>
      </p:sp>
      <p:sp>
        <p:nvSpPr>
          <p:cNvPr id="178" name="Google Shape;178;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rPr lang="es-419" sz="1400"/>
              <a:t>MSE = RSS / n</a:t>
            </a:r>
            <a:endParaRPr sz="1400"/>
          </a:p>
          <a:p>
            <a:pPr indent="0" lvl="0" marL="0" rtl="0" algn="l">
              <a:lnSpc>
                <a:spcPct val="95000"/>
              </a:lnSpc>
              <a:spcBef>
                <a:spcPts val="1200"/>
              </a:spcBef>
              <a:spcAft>
                <a:spcPts val="0"/>
              </a:spcAft>
              <a:buSzPts val="935"/>
              <a:buNone/>
            </a:pPr>
            <a:r>
              <a:rPr lang="es-419" sz="1400"/>
              <a:t>RMSE (root mean squared error) = </a:t>
            </a:r>
            <a:r>
              <a:rPr lang="es-419" sz="1400">
                <a:solidFill>
                  <a:srgbClr val="202124"/>
                </a:solidFill>
                <a:highlight>
                  <a:srgbClr val="FFFFFF"/>
                </a:highlight>
                <a:latin typeface="Arial"/>
                <a:ea typeface="Arial"/>
                <a:cs typeface="Arial"/>
                <a:sym typeface="Arial"/>
              </a:rPr>
              <a:t>√MSE</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935"/>
              <a:buNone/>
            </a:pPr>
            <a:r>
              <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935"/>
              <a:buNone/>
            </a:pPr>
            <a:r>
              <a:rPr lang="es-419" sz="1400">
                <a:solidFill>
                  <a:srgbClr val="202124"/>
                </a:solidFill>
                <a:highlight>
                  <a:srgbClr val="FFFFFF"/>
                </a:highlight>
                <a:latin typeface="Arial"/>
                <a:ea typeface="Arial"/>
                <a:cs typeface="Arial"/>
                <a:sym typeface="Arial"/>
              </a:rPr>
              <a:t>MAE (mean absolute error) = </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935"/>
              <a:buNone/>
            </a:pPr>
            <a:r>
              <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1200"/>
              </a:spcAft>
              <a:buSzPts val="935"/>
              <a:buNone/>
            </a:pPr>
            <a:r>
              <a:rPr lang="es-419" sz="1400">
                <a:solidFill>
                  <a:srgbClr val="202124"/>
                </a:solidFill>
                <a:highlight>
                  <a:srgbClr val="FFFFFF"/>
                </a:highlight>
                <a:latin typeface="Arial"/>
                <a:ea typeface="Arial"/>
                <a:cs typeface="Arial"/>
                <a:sym typeface="Arial"/>
              </a:rPr>
              <a:t>MAPE ( mean absolute percentage error) </a:t>
            </a:r>
            <a:endParaRPr sz="1400">
              <a:solidFill>
                <a:srgbClr val="202124"/>
              </a:solidFill>
              <a:highlight>
                <a:srgbClr val="FFFFFF"/>
              </a:highlight>
              <a:latin typeface="Arial"/>
              <a:ea typeface="Arial"/>
              <a:cs typeface="Arial"/>
              <a:sym typeface="Arial"/>
            </a:endParaRPr>
          </a:p>
        </p:txBody>
      </p:sp>
      <p:pic>
        <p:nvPicPr>
          <p:cNvPr id="179" name="Google Shape;179;p26"/>
          <p:cNvPicPr preferRelativeResize="0"/>
          <p:nvPr/>
        </p:nvPicPr>
        <p:blipFill>
          <a:blip r:embed="rId3">
            <a:alphaModFix/>
          </a:blip>
          <a:stretch>
            <a:fillRect/>
          </a:stretch>
        </p:blipFill>
        <p:spPr>
          <a:xfrm>
            <a:off x="4025799" y="2986375"/>
            <a:ext cx="1572100" cy="686900"/>
          </a:xfrm>
          <a:prstGeom prst="rect">
            <a:avLst/>
          </a:prstGeom>
          <a:noFill/>
          <a:ln>
            <a:noFill/>
          </a:ln>
        </p:spPr>
      </p:pic>
      <p:pic>
        <p:nvPicPr>
          <p:cNvPr id="180" name="Google Shape;180;p26"/>
          <p:cNvPicPr preferRelativeResize="0"/>
          <p:nvPr/>
        </p:nvPicPr>
        <p:blipFill>
          <a:blip r:embed="rId4">
            <a:alphaModFix/>
          </a:blip>
          <a:stretch>
            <a:fillRect/>
          </a:stretch>
        </p:blipFill>
        <p:spPr>
          <a:xfrm>
            <a:off x="4245350" y="3805575"/>
            <a:ext cx="1352550" cy="600075"/>
          </a:xfrm>
          <a:prstGeom prst="rect">
            <a:avLst/>
          </a:prstGeom>
          <a:noFill/>
          <a:ln>
            <a:noFill/>
          </a:ln>
        </p:spPr>
      </p:pic>
      <p:cxnSp>
        <p:nvCxnSpPr>
          <p:cNvPr id="181" name="Google Shape;181;p26"/>
          <p:cNvCxnSpPr/>
          <p:nvPr/>
        </p:nvCxnSpPr>
        <p:spPr>
          <a:xfrm flipH="1">
            <a:off x="5846250" y="2661800"/>
            <a:ext cx="1236600" cy="55290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26"/>
          <p:cNvSpPr txBox="1"/>
          <p:nvPr/>
        </p:nvSpPr>
        <p:spPr>
          <a:xfrm>
            <a:off x="7176550" y="2305775"/>
            <a:ext cx="198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no es diferenciable en todos los puntos</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Métricas</a:t>
            </a:r>
            <a:endParaRPr/>
          </a:p>
        </p:txBody>
      </p:sp>
      <p:sp>
        <p:nvSpPr>
          <p:cNvPr id="188" name="Google Shape;188;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Así como se habló de RSS (residual sum of squares) se puede hablar de TSS: total sum of squares.</a:t>
            </a:r>
            <a:endParaRPr/>
          </a:p>
          <a:p>
            <a:pPr indent="0" lvl="0" marL="0" rtl="0" algn="l">
              <a:spcBef>
                <a:spcPts val="1200"/>
              </a:spcBef>
              <a:spcAft>
                <a:spcPts val="1200"/>
              </a:spcAft>
              <a:buNone/>
            </a:pPr>
            <a:r>
              <a:rPr lang="es-419">
                <a:solidFill>
                  <a:srgbClr val="374151"/>
                </a:solidFill>
                <a:highlight>
                  <a:schemeClr val="lt1"/>
                </a:highlight>
              </a:rPr>
              <a:t>Mide la variabilidad total en los valores reales (la suma de los cuadrados de las diferencias entre los valores reales y la media de los valores reales). </a:t>
            </a:r>
            <a:endParaRPr sz="1400">
              <a:highlight>
                <a:schemeClr val="lt1"/>
              </a:highlight>
            </a:endParaRPr>
          </a:p>
        </p:txBody>
      </p:sp>
      <p:pic>
        <p:nvPicPr>
          <p:cNvPr id="189" name="Google Shape;189;p27"/>
          <p:cNvPicPr preferRelativeResize="0"/>
          <p:nvPr/>
        </p:nvPicPr>
        <p:blipFill>
          <a:blip r:embed="rId3">
            <a:alphaModFix/>
          </a:blip>
          <a:stretch>
            <a:fillRect/>
          </a:stretch>
        </p:blipFill>
        <p:spPr>
          <a:xfrm>
            <a:off x="3586163" y="3159800"/>
            <a:ext cx="1971675" cy="82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Métricas</a:t>
            </a:r>
            <a:endParaRPr/>
          </a:p>
        </p:txBody>
      </p:sp>
      <p:sp>
        <p:nvSpPr>
          <p:cNvPr id="195" name="Google Shape;195;p28"/>
          <p:cNvSpPr txBox="1"/>
          <p:nvPr>
            <p:ph idx="1" type="body"/>
          </p:nvPr>
        </p:nvSpPr>
        <p:spPr>
          <a:xfrm>
            <a:off x="729450" y="2075175"/>
            <a:ext cx="7688700" cy="27600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rPr lang="es-419" sz="3000"/>
              <a:t>TSS mide variabilidad de los datos, RSS la variabilidad que no puede explicarse por la regresión lineal. De tal forma que su resta mide la variabilidad que sí es explicada por la regresión lineal. </a:t>
            </a:r>
            <a:endParaRPr sz="3000"/>
          </a:p>
          <a:p>
            <a:pPr indent="0" lvl="0" marL="0" rtl="0" algn="l">
              <a:spcBef>
                <a:spcPts val="1200"/>
              </a:spcBef>
              <a:spcAft>
                <a:spcPts val="0"/>
              </a:spcAft>
              <a:buNone/>
            </a:pPr>
            <a:r>
              <a:rPr lang="es-419" sz="3000"/>
              <a:t>Mientras más bajo es la suma residuales de cuadrados respecto a la variación total de los datos respecto de su media, más cerca de 1, y se puede decir que la regresión lineal explica de buena forma la variabilidad de los datos.</a:t>
            </a:r>
            <a:endParaRPr sz="3000"/>
          </a:p>
          <a:p>
            <a:pPr indent="0" lvl="0" marL="0" rtl="0" algn="l">
              <a:spcBef>
                <a:spcPts val="1200"/>
              </a:spcBef>
              <a:spcAft>
                <a:spcPts val="0"/>
              </a:spcAft>
              <a:buNone/>
            </a:pPr>
            <a:r>
              <a:rPr lang="es-419" sz="3000"/>
              <a:t>Si es cercano a cero, implica que RSS es considerable respecto de TSS.</a:t>
            </a:r>
            <a:endParaRPr sz="3000"/>
          </a:p>
          <a:p>
            <a:pPr indent="0" lvl="0" marL="0" rtl="0" algn="l">
              <a:spcBef>
                <a:spcPts val="1200"/>
              </a:spcBef>
              <a:spcAft>
                <a:spcPts val="0"/>
              </a:spcAft>
              <a:buNone/>
            </a:pPr>
            <a:r>
              <a:rPr lang="es-419" sz="3000"/>
              <a:t>Si es cero, implica RSS = TSS. La suma de los cuadrados del desvío de cada dato con la predicción es lo mismo que el desvío de cada dato con su media -&gt; el modelo es tan simple como el promedio de los datos.</a:t>
            </a:r>
            <a:endParaRPr sz="3000"/>
          </a:p>
          <a:p>
            <a:pPr indent="0" lvl="0" marL="0" rtl="0" algn="l">
              <a:spcBef>
                <a:spcPts val="1200"/>
              </a:spcBef>
              <a:spcAft>
                <a:spcPts val="1200"/>
              </a:spcAft>
              <a:buNone/>
            </a:pPr>
            <a:r>
              <a:rPr b="1" lang="es-419" sz="3000"/>
              <a:t>¿Puede ser menor a cero?</a:t>
            </a:r>
            <a:endParaRPr b="1"/>
          </a:p>
        </p:txBody>
      </p:sp>
      <p:pic>
        <p:nvPicPr>
          <p:cNvPr id="196" name="Google Shape;196;p28"/>
          <p:cNvPicPr preferRelativeResize="0"/>
          <p:nvPr/>
        </p:nvPicPr>
        <p:blipFill>
          <a:blip r:embed="rId3">
            <a:alphaModFix/>
          </a:blip>
          <a:stretch>
            <a:fillRect/>
          </a:stretch>
        </p:blipFill>
        <p:spPr>
          <a:xfrm>
            <a:off x="3464350" y="1318650"/>
            <a:ext cx="2044500" cy="75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3822"/>
              <a:t>Gradiente Descendiente</a:t>
            </a:r>
            <a:endParaRPr sz="3822"/>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sz="2155"/>
              <a:t>Descendent</a:t>
            </a:r>
            <a:r>
              <a:rPr lang="es-419" sz="2155"/>
              <a:t> Gradient </a:t>
            </a:r>
            <a:endParaRPr sz="215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Gradiente Descendiente</a:t>
            </a:r>
            <a:endParaRPr/>
          </a:p>
        </p:txBody>
      </p:sp>
      <p:sp>
        <p:nvSpPr>
          <p:cNvPr id="207" name="Google Shape;207;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Algoritmo de optimización.</a:t>
            </a:r>
            <a:endParaRPr/>
          </a:p>
          <a:p>
            <a:pPr indent="0" lvl="0" marL="0" rtl="0" algn="l">
              <a:spcBef>
                <a:spcPts val="1200"/>
              </a:spcBef>
              <a:spcAft>
                <a:spcPts val="0"/>
              </a:spcAft>
              <a:buNone/>
            </a:pPr>
            <a:r>
              <a:rPr lang="es-419"/>
              <a:t>Enfoque iterativo.</a:t>
            </a:r>
            <a:endParaRPr/>
          </a:p>
          <a:p>
            <a:pPr indent="0" lvl="0" marL="0" rtl="0" algn="l">
              <a:spcBef>
                <a:spcPts val="1200"/>
              </a:spcBef>
              <a:spcAft>
                <a:spcPts val="0"/>
              </a:spcAft>
              <a:buNone/>
            </a:pPr>
            <a:r>
              <a:rPr lang="es-419"/>
              <a:t>Puede ser más conveniente computacionalmente (iteraciones vs cálculos matriciales complejos).</a:t>
            </a:r>
            <a:endParaRPr/>
          </a:p>
          <a:p>
            <a:pPr indent="0" lvl="0" marL="0" rtl="0" algn="l">
              <a:spcBef>
                <a:spcPts val="1200"/>
              </a:spcBef>
              <a:spcAft>
                <a:spcPts val="0"/>
              </a:spcAft>
              <a:buNone/>
            </a:pPr>
            <a:r>
              <a:rPr lang="es-419"/>
              <a:t>Gradiente descendiente. Gradiente descendiente estocástico.  Gradiente descendiente mini-batch.</a:t>
            </a:r>
            <a:endParaRPr/>
          </a:p>
          <a:p>
            <a:pPr indent="0" lvl="0" marL="0" rtl="0" algn="l">
              <a:spcBef>
                <a:spcPts val="1200"/>
              </a:spcBef>
              <a:spcAft>
                <a:spcPts val="1200"/>
              </a:spcAft>
              <a:buNone/>
            </a:pPr>
            <a:r>
              <a:rPr lang="es-419"/>
              <a:t>Overfitting.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1"/>
          <p:cNvPicPr preferRelativeResize="0"/>
          <p:nvPr/>
        </p:nvPicPr>
        <p:blipFill>
          <a:blip r:embed="rId3">
            <a:alphaModFix/>
          </a:blip>
          <a:stretch>
            <a:fillRect/>
          </a:stretch>
        </p:blipFill>
        <p:spPr>
          <a:xfrm>
            <a:off x="525675" y="748913"/>
            <a:ext cx="8096250" cy="420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Lineal</a:t>
            </a:r>
            <a:endParaRPr/>
          </a:p>
        </p:txBody>
      </p:sp>
      <p:sp>
        <p:nvSpPr>
          <p:cNvPr id="93" name="Google Shape;93;p14"/>
          <p:cNvSpPr txBox="1"/>
          <p:nvPr>
            <p:ph idx="1" type="body"/>
          </p:nvPr>
        </p:nvSpPr>
        <p:spPr>
          <a:xfrm>
            <a:off x="5555875" y="2108850"/>
            <a:ext cx="2772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a:t>Recta de regresión</a:t>
            </a:r>
            <a:endParaRPr b="1"/>
          </a:p>
          <a:p>
            <a:pPr indent="0" lvl="0" marL="0" rtl="0" algn="l">
              <a:spcBef>
                <a:spcPts val="1200"/>
              </a:spcBef>
              <a:spcAft>
                <a:spcPts val="0"/>
              </a:spcAft>
              <a:buNone/>
            </a:pPr>
            <a:r>
              <a:rPr lang="es-419"/>
              <a:t>y = a x + b</a:t>
            </a:r>
            <a:endParaRPr/>
          </a:p>
          <a:p>
            <a:pPr indent="0" lvl="0" marL="0" rtl="0" algn="l">
              <a:spcBef>
                <a:spcPts val="1200"/>
              </a:spcBef>
              <a:spcAft>
                <a:spcPts val="1200"/>
              </a:spcAft>
              <a:buNone/>
            </a:pPr>
            <a:r>
              <a:rPr lang="es-419"/>
              <a:t>Se desconocen a y b.</a:t>
            </a:r>
            <a:endParaRPr/>
          </a:p>
        </p:txBody>
      </p:sp>
      <p:pic>
        <p:nvPicPr>
          <p:cNvPr id="94" name="Google Shape;94;p14"/>
          <p:cNvPicPr preferRelativeResize="0"/>
          <p:nvPr/>
        </p:nvPicPr>
        <p:blipFill>
          <a:blip r:embed="rId3">
            <a:alphaModFix/>
          </a:blip>
          <a:stretch>
            <a:fillRect/>
          </a:stretch>
        </p:blipFill>
        <p:spPr>
          <a:xfrm>
            <a:off x="219925" y="1853850"/>
            <a:ext cx="4789924" cy="2959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idx="1" type="body"/>
          </p:nvPr>
        </p:nvSpPr>
        <p:spPr>
          <a:xfrm>
            <a:off x="4572000" y="1181500"/>
            <a:ext cx="4295400" cy="3710100"/>
          </a:xfrm>
          <a:prstGeom prst="rect">
            <a:avLst/>
          </a:prstGeom>
        </p:spPr>
        <p:txBody>
          <a:bodyPr anchorCtr="0" anchor="t" bIns="91425" lIns="91425" spcFirstLastPara="1" rIns="91425" wrap="square" tIns="91425">
            <a:normAutofit lnSpcReduction="10000"/>
          </a:bodyPr>
          <a:lstStyle/>
          <a:p>
            <a:pPr indent="0" lvl="0" marL="0" rtl="0" algn="l">
              <a:spcBef>
                <a:spcPts val="1500"/>
              </a:spcBef>
              <a:spcAft>
                <a:spcPts val="0"/>
              </a:spcAft>
              <a:buNone/>
            </a:pPr>
            <a:r>
              <a:rPr lang="es-419" sz="1400">
                <a:solidFill>
                  <a:srgbClr val="212121"/>
                </a:solidFill>
                <a:highlight>
                  <a:schemeClr val="lt1"/>
                </a:highlight>
              </a:rPr>
              <a:t>El gradiente de una función es un vector que apunta en la dirección de la mayor derivada de la función en un punto dado. Establece la dirección en la que la función está aumentando más rápidamente.</a:t>
            </a:r>
            <a:endParaRPr sz="1400">
              <a:solidFill>
                <a:srgbClr val="212121"/>
              </a:solidFill>
              <a:highlight>
                <a:schemeClr val="lt1"/>
              </a:highlight>
            </a:endParaRPr>
          </a:p>
          <a:p>
            <a:pPr indent="0" lvl="0" marL="0" rtl="0" algn="l">
              <a:spcBef>
                <a:spcPts val="1500"/>
              </a:spcBef>
              <a:spcAft>
                <a:spcPts val="0"/>
              </a:spcAft>
              <a:buNone/>
            </a:pPr>
            <a:r>
              <a:rPr lang="es-419" sz="1400">
                <a:solidFill>
                  <a:srgbClr val="212121"/>
                </a:solidFill>
                <a:highlight>
                  <a:schemeClr val="lt1"/>
                </a:highlight>
              </a:rPr>
              <a:t>Cuando estamos tratando de minimizar una función, se busca encontrar el punto donde la función alcanza su valor mínimo. En el mínimo de la función, el gradiente es igual a cero. </a:t>
            </a:r>
            <a:endParaRPr sz="1400">
              <a:solidFill>
                <a:srgbClr val="212121"/>
              </a:solidFill>
              <a:highlight>
                <a:schemeClr val="lt1"/>
              </a:highlight>
            </a:endParaRPr>
          </a:p>
          <a:p>
            <a:pPr indent="0" lvl="0" marL="0" rtl="0" algn="l">
              <a:spcBef>
                <a:spcPts val="1500"/>
              </a:spcBef>
              <a:spcAft>
                <a:spcPts val="0"/>
              </a:spcAft>
              <a:buNone/>
            </a:pPr>
            <a:r>
              <a:rPr lang="es-419" sz="1400">
                <a:solidFill>
                  <a:srgbClr val="212121"/>
                </a:solidFill>
                <a:highlight>
                  <a:schemeClr val="lt1"/>
                </a:highlight>
              </a:rPr>
              <a:t>Si se mueve en la dirección opuesta al gradiente, nos acercamos al mínimo.</a:t>
            </a:r>
            <a:endParaRPr sz="1400">
              <a:solidFill>
                <a:srgbClr val="212121"/>
              </a:solidFill>
              <a:highlight>
                <a:schemeClr val="lt1"/>
              </a:highlight>
            </a:endParaRPr>
          </a:p>
          <a:p>
            <a:pPr indent="0" lvl="0" marL="0" rtl="0" algn="l">
              <a:spcBef>
                <a:spcPts val="1500"/>
              </a:spcBef>
              <a:spcAft>
                <a:spcPts val="0"/>
              </a:spcAft>
              <a:buNone/>
            </a:pPr>
            <a:r>
              <a:rPr lang="es-419" sz="1400">
                <a:solidFill>
                  <a:srgbClr val="212121"/>
                </a:solidFill>
                <a:highlight>
                  <a:schemeClr val="lt1"/>
                </a:highlight>
              </a:rPr>
              <a:t>Pero puede ser un mínimo global, o local.</a:t>
            </a:r>
            <a:endParaRPr sz="1400">
              <a:solidFill>
                <a:srgbClr val="212121"/>
              </a:solidFill>
              <a:highlight>
                <a:schemeClr val="lt1"/>
              </a:highlight>
            </a:endParaRPr>
          </a:p>
          <a:p>
            <a:pPr indent="0" lvl="0" marL="0" rtl="0" algn="l">
              <a:spcBef>
                <a:spcPts val="1500"/>
              </a:spcBef>
              <a:spcAft>
                <a:spcPts val="1200"/>
              </a:spcAft>
              <a:buNone/>
            </a:pPr>
            <a:r>
              <a:t/>
            </a:r>
            <a:endParaRPr/>
          </a:p>
        </p:txBody>
      </p:sp>
      <p:pic>
        <p:nvPicPr>
          <p:cNvPr id="220" name="Google Shape;220;p32"/>
          <p:cNvPicPr preferRelativeResize="0"/>
          <p:nvPr/>
        </p:nvPicPr>
        <p:blipFill>
          <a:blip r:embed="rId3">
            <a:alphaModFix/>
          </a:blip>
          <a:stretch>
            <a:fillRect/>
          </a:stretch>
        </p:blipFill>
        <p:spPr>
          <a:xfrm>
            <a:off x="997275" y="871300"/>
            <a:ext cx="3504675" cy="3757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6" name="Google Shape;226;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33"/>
          <p:cNvPicPr preferRelativeResize="0"/>
          <p:nvPr/>
        </p:nvPicPr>
        <p:blipFill>
          <a:blip r:embed="rId3">
            <a:alphaModFix/>
          </a:blip>
          <a:stretch>
            <a:fillRect/>
          </a:stretch>
        </p:blipFill>
        <p:spPr>
          <a:xfrm>
            <a:off x="423400" y="822225"/>
            <a:ext cx="8300800" cy="4082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Técnica del gradiente descendiente</a:t>
            </a:r>
            <a:endParaRPr/>
          </a:p>
        </p:txBody>
      </p:sp>
      <p:sp>
        <p:nvSpPr>
          <p:cNvPr id="233" name="Google Shape;233;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a:t>Se parte de un vector inicial en el espacio de n dimensiones (características)  (x1, x2, …, xn).</a:t>
            </a:r>
            <a:endParaRPr/>
          </a:p>
          <a:p>
            <a:pPr indent="0" lvl="0" marL="0" rtl="0" algn="l">
              <a:spcBef>
                <a:spcPts val="1200"/>
              </a:spcBef>
              <a:spcAft>
                <a:spcPts val="0"/>
              </a:spcAft>
              <a:buNone/>
            </a:pPr>
            <a:r>
              <a:rPr lang="es-419"/>
              <a:t>Se obtiene el gradiente de la función de pérdida (u optimización) para ese punto x.</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34" name="Google Shape;234;p34"/>
          <p:cNvPicPr preferRelativeResize="0"/>
          <p:nvPr/>
        </p:nvPicPr>
        <p:blipFill>
          <a:blip r:embed="rId3">
            <a:alphaModFix/>
          </a:blip>
          <a:stretch>
            <a:fillRect/>
          </a:stretch>
        </p:blipFill>
        <p:spPr>
          <a:xfrm>
            <a:off x="2407325" y="2777175"/>
            <a:ext cx="4329349" cy="864500"/>
          </a:xfrm>
          <a:prstGeom prst="rect">
            <a:avLst/>
          </a:prstGeom>
          <a:noFill/>
          <a:ln>
            <a:noFill/>
          </a:ln>
        </p:spPr>
      </p:pic>
      <p:pic>
        <p:nvPicPr>
          <p:cNvPr id="235" name="Google Shape;235;p34"/>
          <p:cNvPicPr preferRelativeResize="0"/>
          <p:nvPr/>
        </p:nvPicPr>
        <p:blipFill>
          <a:blip r:embed="rId4">
            <a:alphaModFix/>
          </a:blip>
          <a:stretch>
            <a:fillRect/>
          </a:stretch>
        </p:blipFill>
        <p:spPr>
          <a:xfrm>
            <a:off x="2653225" y="3641675"/>
            <a:ext cx="3841149" cy="136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Técnica del gradiente descendiente</a:t>
            </a:r>
            <a:endParaRPr/>
          </a:p>
          <a:p>
            <a:pPr indent="0" lvl="0" marL="0" rtl="0" algn="l">
              <a:spcBef>
                <a:spcPts val="0"/>
              </a:spcBef>
              <a:spcAft>
                <a:spcPts val="0"/>
              </a:spcAft>
              <a:buNone/>
            </a:pPr>
            <a:r>
              <a:t/>
            </a:r>
            <a:endParaRPr/>
          </a:p>
        </p:txBody>
      </p:sp>
      <p:sp>
        <p:nvSpPr>
          <p:cNvPr id="241" name="Google Shape;241;p35"/>
          <p:cNvSpPr txBox="1"/>
          <p:nvPr>
            <p:ph idx="1" type="body"/>
          </p:nvPr>
        </p:nvSpPr>
        <p:spPr>
          <a:xfrm>
            <a:off x="729450" y="2078875"/>
            <a:ext cx="7688700" cy="288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2" name="Google Shape;242;p35"/>
          <p:cNvPicPr preferRelativeResize="0"/>
          <p:nvPr/>
        </p:nvPicPr>
        <p:blipFill>
          <a:blip r:embed="rId3">
            <a:alphaModFix/>
          </a:blip>
          <a:stretch>
            <a:fillRect/>
          </a:stretch>
        </p:blipFill>
        <p:spPr>
          <a:xfrm>
            <a:off x="729450" y="1960600"/>
            <a:ext cx="7688701" cy="845250"/>
          </a:xfrm>
          <a:prstGeom prst="rect">
            <a:avLst/>
          </a:prstGeom>
          <a:noFill/>
          <a:ln>
            <a:noFill/>
          </a:ln>
        </p:spPr>
      </p:pic>
      <p:pic>
        <p:nvPicPr>
          <p:cNvPr id="243" name="Google Shape;243;p35"/>
          <p:cNvPicPr preferRelativeResize="0"/>
          <p:nvPr/>
        </p:nvPicPr>
        <p:blipFill>
          <a:blip r:embed="rId4">
            <a:alphaModFix/>
          </a:blip>
          <a:stretch>
            <a:fillRect/>
          </a:stretch>
        </p:blipFill>
        <p:spPr>
          <a:xfrm>
            <a:off x="729444" y="2912600"/>
            <a:ext cx="3656256" cy="2054075"/>
          </a:xfrm>
          <a:prstGeom prst="rect">
            <a:avLst/>
          </a:prstGeom>
          <a:noFill/>
          <a:ln>
            <a:noFill/>
          </a:ln>
        </p:spPr>
      </p:pic>
      <p:sp>
        <p:nvSpPr>
          <p:cNvPr id="244" name="Google Shape;244;p35"/>
          <p:cNvSpPr txBox="1"/>
          <p:nvPr/>
        </p:nvSpPr>
        <p:spPr>
          <a:xfrm>
            <a:off x="4928025" y="3467500"/>
            <a:ext cx="388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sería mejor de forma matricial para no tener que codear por cada feature del modelo, ¿no?</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Técnica del gradiente descendiente</a:t>
            </a:r>
            <a:endParaRPr/>
          </a:p>
          <a:p>
            <a:pPr indent="0" lvl="0" marL="0" rtl="0" algn="l">
              <a:spcBef>
                <a:spcPts val="0"/>
              </a:spcBef>
              <a:spcAft>
                <a:spcPts val="0"/>
              </a:spcAft>
              <a:buNone/>
            </a:pPr>
            <a:r>
              <a:t/>
            </a:r>
            <a:endParaRPr/>
          </a:p>
        </p:txBody>
      </p:sp>
      <p:sp>
        <p:nvSpPr>
          <p:cNvPr id="250" name="Google Shape;250;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36"/>
          <p:cNvPicPr preferRelativeResize="0"/>
          <p:nvPr/>
        </p:nvPicPr>
        <p:blipFill>
          <a:blip r:embed="rId3">
            <a:alphaModFix/>
          </a:blip>
          <a:stretch>
            <a:fillRect/>
          </a:stretch>
        </p:blipFill>
        <p:spPr>
          <a:xfrm>
            <a:off x="729450" y="2078875"/>
            <a:ext cx="7688700" cy="20621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Técnica del gradiente descendiente</a:t>
            </a:r>
            <a:endParaRPr/>
          </a:p>
          <a:p>
            <a:pPr indent="0" lvl="0" marL="0" rtl="0" algn="l">
              <a:spcBef>
                <a:spcPts val="0"/>
              </a:spcBef>
              <a:spcAft>
                <a:spcPts val="0"/>
              </a:spcAft>
              <a:buNone/>
            </a:pPr>
            <a:r>
              <a:t/>
            </a:r>
            <a:endParaRPr/>
          </a:p>
        </p:txBody>
      </p:sp>
      <p:sp>
        <p:nvSpPr>
          <p:cNvPr id="257" name="Google Shape;257;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419"/>
              <a:t>Se invierte la dirección del gradiente. Para ir hacia la dirección de minimización.</a:t>
            </a:r>
            <a:endParaRPr/>
          </a:p>
          <a:p>
            <a:pPr indent="0" lvl="0" marL="0" rtl="0" algn="l">
              <a:spcBef>
                <a:spcPts val="1200"/>
              </a:spcBef>
              <a:spcAft>
                <a:spcPts val="0"/>
              </a:spcAft>
              <a:buNone/>
            </a:pPr>
            <a:r>
              <a:rPr lang="es-419"/>
              <a:t>Se lo pondera con un factor de aprendizaje (usualmente llamado learning_rate o lr).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419"/>
              <a:t>Se actualiza el vector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419"/>
              <a:t>Se repite el proceso, hasta una cantidad máxima de iteraciones o hasta encontrar una tolerancia adecuada en el error.</a:t>
            </a:r>
            <a:endParaRPr/>
          </a:p>
          <a:p>
            <a:pPr indent="0" lvl="0" marL="0" rtl="0" algn="l">
              <a:spcBef>
                <a:spcPts val="1200"/>
              </a:spcBef>
              <a:spcAft>
                <a:spcPts val="1200"/>
              </a:spcAft>
              <a:buNone/>
            </a:pPr>
            <a:r>
              <a:t/>
            </a:r>
            <a:endParaRPr/>
          </a:p>
        </p:txBody>
      </p:sp>
      <p:pic>
        <p:nvPicPr>
          <p:cNvPr id="258" name="Google Shape;258;p37"/>
          <p:cNvPicPr preferRelativeResize="0"/>
          <p:nvPr/>
        </p:nvPicPr>
        <p:blipFill>
          <a:blip r:embed="rId3">
            <a:alphaModFix/>
          </a:blip>
          <a:stretch>
            <a:fillRect/>
          </a:stretch>
        </p:blipFill>
        <p:spPr>
          <a:xfrm>
            <a:off x="2504000" y="2785050"/>
            <a:ext cx="2343150" cy="59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Learning rate (ratio de aprendizaje)</a:t>
            </a:r>
            <a:endParaRPr/>
          </a:p>
          <a:p>
            <a:pPr indent="0" lvl="0" marL="0" rtl="0" algn="l">
              <a:spcBef>
                <a:spcPts val="0"/>
              </a:spcBef>
              <a:spcAft>
                <a:spcPts val="0"/>
              </a:spcAft>
              <a:buNone/>
            </a:pPr>
            <a:r>
              <a:t/>
            </a:r>
            <a:endParaRPr/>
          </a:p>
        </p:txBody>
      </p:sp>
      <p:sp>
        <p:nvSpPr>
          <p:cNvPr id="264" name="Google Shape;264;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38"/>
          <p:cNvPicPr preferRelativeResize="0"/>
          <p:nvPr/>
        </p:nvPicPr>
        <p:blipFill>
          <a:blip r:embed="rId3">
            <a:alphaModFix/>
          </a:blip>
          <a:stretch>
            <a:fillRect/>
          </a:stretch>
        </p:blipFill>
        <p:spPr>
          <a:xfrm>
            <a:off x="705600" y="1993224"/>
            <a:ext cx="7736401" cy="3000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Gradiente descendiente estocástico</a:t>
            </a:r>
            <a:endParaRPr/>
          </a:p>
        </p:txBody>
      </p:sp>
      <p:sp>
        <p:nvSpPr>
          <p:cNvPr id="271" name="Google Shape;271;p39"/>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Gradiente descendiente estocástico</a:t>
            </a:r>
            <a:endParaRPr/>
          </a:p>
        </p:txBody>
      </p:sp>
      <p:sp>
        <p:nvSpPr>
          <p:cNvPr id="277" name="Google Shape;277;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También busca optimizar por la dirección opuesta al gradiente.</a:t>
            </a:r>
            <a:endParaRPr/>
          </a:p>
          <a:p>
            <a:pPr indent="0" lvl="0" marL="0" rtl="0" algn="l">
              <a:spcBef>
                <a:spcPts val="1200"/>
              </a:spcBef>
              <a:spcAft>
                <a:spcPts val="0"/>
              </a:spcAft>
              <a:buNone/>
            </a:pPr>
            <a:r>
              <a:rPr lang="es-419"/>
              <a:t>La diferencia es que no se usa todo el dataset para calcular el gradiente, </a:t>
            </a:r>
            <a:r>
              <a:rPr b="1" lang="es-419"/>
              <a:t>sino de a un dato.</a:t>
            </a:r>
            <a:endParaRPr b="1"/>
          </a:p>
          <a:p>
            <a:pPr indent="0" lvl="0" marL="0" rtl="0" algn="l">
              <a:spcBef>
                <a:spcPts val="1200"/>
              </a:spcBef>
              <a:spcAft>
                <a:spcPts val="0"/>
              </a:spcAft>
              <a:buNone/>
            </a:pPr>
            <a:r>
              <a:rPr lang="es-419"/>
              <a:t>Se ordenan los datos aleatoriamente. Se calcula el gradiente para la primer muestra, se actualiza el vector y se continúa así con todas las muestras. Recién ahí, se llega a la segunda época.</a:t>
            </a:r>
            <a:endParaRPr/>
          </a:p>
          <a:p>
            <a:pPr indent="0" lvl="0" marL="0" rtl="0" algn="l">
              <a:spcBef>
                <a:spcPts val="1200"/>
              </a:spcBef>
              <a:spcAft>
                <a:spcPts val="0"/>
              </a:spcAft>
              <a:buNone/>
            </a:pPr>
            <a:r>
              <a:rPr lang="es-419"/>
              <a:t>El enfoque estocástico se da al “muestrear” el dataset.</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Gradiente descendiente estocástico</a:t>
            </a:r>
            <a:endParaRPr/>
          </a:p>
          <a:p>
            <a:pPr indent="0" lvl="0" marL="0" rtl="0" algn="l">
              <a:spcBef>
                <a:spcPts val="0"/>
              </a:spcBef>
              <a:spcAft>
                <a:spcPts val="0"/>
              </a:spcAft>
              <a:buNone/>
            </a:pPr>
            <a:r>
              <a:t/>
            </a:r>
            <a:endParaRPr/>
          </a:p>
        </p:txBody>
      </p:sp>
      <p:sp>
        <p:nvSpPr>
          <p:cNvPr id="283" name="Google Shape;283;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Es menos costoso calcular el error y el gradiente por muestra y no por todo el dataset completo.</a:t>
            </a:r>
            <a:endParaRPr/>
          </a:p>
          <a:p>
            <a:pPr indent="0" lvl="0" marL="0" rtl="0" algn="l">
              <a:spcBef>
                <a:spcPts val="1200"/>
              </a:spcBef>
              <a:spcAft>
                <a:spcPts val="0"/>
              </a:spcAft>
              <a:buNone/>
            </a:pPr>
            <a:r>
              <a:rPr lang="es-419"/>
              <a:t>Optimización de rapidez debido a que se calcula una primer muestra y ya se empieza a hacer la optimización.</a:t>
            </a:r>
            <a:endParaRPr/>
          </a:p>
          <a:p>
            <a:pPr indent="0" lvl="0" marL="0" rtl="0" algn="l">
              <a:spcBef>
                <a:spcPts val="1200"/>
              </a:spcBef>
              <a:spcAft>
                <a:spcPts val="1200"/>
              </a:spcAft>
              <a:buNone/>
            </a:pPr>
            <a:r>
              <a:rPr lang="es-419"/>
              <a:t>Sin embargo usar de a un dato puede dar lugar a una exploración más ruidosa del problema.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Lineal Múltiple</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a:t>Plano de regresión</a:t>
            </a:r>
            <a:endParaRPr b="1"/>
          </a:p>
          <a:p>
            <a:pPr indent="0" lvl="0" marL="0" rtl="0" algn="l">
              <a:spcBef>
                <a:spcPts val="1200"/>
              </a:spcBef>
              <a:spcAft>
                <a:spcPts val="0"/>
              </a:spcAft>
              <a:buNone/>
            </a:pPr>
            <a:r>
              <a:rPr lang="es-419"/>
              <a:t>Y = a X</a:t>
            </a:r>
            <a:r>
              <a:rPr baseline="-25000" lang="es-419"/>
              <a:t>1</a:t>
            </a:r>
            <a:r>
              <a:rPr lang="es-419"/>
              <a:t> + b X</a:t>
            </a:r>
            <a:r>
              <a:rPr baseline="-25000" lang="es-419"/>
              <a:t>2 </a:t>
            </a:r>
            <a:r>
              <a:rPr lang="es-419"/>
              <a:t>+ c</a:t>
            </a:r>
            <a:endParaRPr/>
          </a:p>
          <a:p>
            <a:pPr indent="0" lvl="0" marL="0" rtl="0" algn="l">
              <a:spcBef>
                <a:spcPts val="1200"/>
              </a:spcBef>
              <a:spcAft>
                <a:spcPts val="0"/>
              </a:spcAft>
              <a:buNone/>
            </a:pPr>
            <a:r>
              <a:rPr lang="es-419"/>
              <a:t>Se desconocen a, b y c.</a:t>
            </a:r>
            <a:endParaRPr/>
          </a:p>
          <a:p>
            <a:pPr indent="0" lvl="0" marL="0" rtl="0" algn="l">
              <a:spcBef>
                <a:spcPts val="1200"/>
              </a:spcBef>
              <a:spcAft>
                <a:spcPts val="1200"/>
              </a:spcAft>
              <a:buNone/>
            </a:pPr>
            <a:r>
              <a:t/>
            </a:r>
            <a:endParaRPr/>
          </a:p>
        </p:txBody>
      </p:sp>
      <p:pic>
        <p:nvPicPr>
          <p:cNvPr id="101" name="Google Shape;101;p15"/>
          <p:cNvPicPr preferRelativeResize="0"/>
          <p:nvPr/>
        </p:nvPicPr>
        <p:blipFill>
          <a:blip r:embed="rId3">
            <a:alphaModFix/>
          </a:blip>
          <a:stretch>
            <a:fillRect/>
          </a:stretch>
        </p:blipFill>
        <p:spPr>
          <a:xfrm>
            <a:off x="4825263" y="1133463"/>
            <a:ext cx="4067175" cy="4010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2"/>
          <p:cNvPicPr preferRelativeResize="0"/>
          <p:nvPr/>
        </p:nvPicPr>
        <p:blipFill>
          <a:blip r:embed="rId3">
            <a:alphaModFix/>
          </a:blip>
          <a:stretch>
            <a:fillRect/>
          </a:stretch>
        </p:blipFill>
        <p:spPr>
          <a:xfrm>
            <a:off x="1803713" y="1134671"/>
            <a:ext cx="5536576" cy="3460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Gradiente Descendiente batch</a:t>
            </a:r>
            <a:endParaRPr/>
          </a:p>
        </p:txBody>
      </p:sp>
      <p:sp>
        <p:nvSpPr>
          <p:cNvPr id="294" name="Google Shape;294;p43"/>
          <p:cNvSpPr txBox="1"/>
          <p:nvPr>
            <p:ph idx="1" type="body"/>
          </p:nvPr>
        </p:nvSpPr>
        <p:spPr>
          <a:xfrm>
            <a:off x="729450" y="2078875"/>
            <a:ext cx="7688700" cy="2718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a:t>Ni usamos todo el dataset ni solo una muestra a la vez, sino un batch (lote).</a:t>
            </a:r>
            <a:endParaRPr/>
          </a:p>
          <a:p>
            <a:pPr indent="-311150" lvl="0" marL="457200" rtl="0" algn="l">
              <a:spcBef>
                <a:spcPts val="0"/>
              </a:spcBef>
              <a:spcAft>
                <a:spcPts val="0"/>
              </a:spcAft>
              <a:buSzPts val="1300"/>
              <a:buChar char="●"/>
            </a:pPr>
            <a:r>
              <a:rPr lang="es-419"/>
              <a:t>El dataset se divide en n batches.</a:t>
            </a:r>
            <a:endParaRPr/>
          </a:p>
          <a:p>
            <a:pPr indent="-311150" lvl="0" marL="457200" rtl="0" algn="l">
              <a:spcBef>
                <a:spcPts val="0"/>
              </a:spcBef>
              <a:spcAft>
                <a:spcPts val="0"/>
              </a:spcAft>
              <a:buSzPts val="1300"/>
              <a:buChar char="●"/>
            </a:pPr>
            <a:r>
              <a:rPr lang="es-419"/>
              <a:t>Se calcula el gradiente para un batch y se ajusta el vector. Luego para el siguiente batch y así sucesivamente.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s-419"/>
              <a:t>Luego de una época, se vuelven a obtener los distintos batches (para que tengan datos distintos).</a:t>
            </a:r>
            <a:endParaRPr/>
          </a:p>
          <a:p>
            <a:pPr indent="-311150" lvl="0" marL="457200" rtl="0" algn="l">
              <a:spcBef>
                <a:spcPts val="0"/>
              </a:spcBef>
              <a:spcAft>
                <a:spcPts val="0"/>
              </a:spcAft>
              <a:buSzPts val="1300"/>
              <a:buChar char="●"/>
            </a:pPr>
            <a:r>
              <a:rPr lang="es-419"/>
              <a:t>Converge más rápido que GD y con menor ruido que SGD.</a:t>
            </a:r>
            <a:endParaRPr/>
          </a:p>
          <a:p>
            <a:pPr indent="-311150" lvl="0" marL="457200" rtl="0" algn="l">
              <a:spcBef>
                <a:spcPts val="0"/>
              </a:spcBef>
              <a:spcAft>
                <a:spcPts val="0"/>
              </a:spcAft>
              <a:buSzPts val="1300"/>
              <a:buChar char="●"/>
            </a:pPr>
            <a:r>
              <a:rPr lang="es-419"/>
              <a:t>El tamaño del batch es un </a:t>
            </a:r>
            <a:r>
              <a:rPr b="1" lang="es-419"/>
              <a:t>hiperparámetro</a:t>
            </a:r>
            <a:r>
              <a:rPr lang="es-419"/>
              <a:t> que debe ajustarse: si es muy grande, es similar a GD, y si es muy chico, es similar a SGD.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4"/>
          <p:cNvPicPr preferRelativeResize="0"/>
          <p:nvPr/>
        </p:nvPicPr>
        <p:blipFill>
          <a:blip r:embed="rId3">
            <a:alphaModFix/>
          </a:blip>
          <a:stretch>
            <a:fillRect/>
          </a:stretch>
        </p:blipFill>
        <p:spPr>
          <a:xfrm>
            <a:off x="1900616" y="1996624"/>
            <a:ext cx="5346374" cy="2767625"/>
          </a:xfrm>
          <a:prstGeom prst="rect">
            <a:avLst/>
          </a:prstGeom>
          <a:noFill/>
          <a:ln>
            <a:noFill/>
          </a:ln>
        </p:spPr>
      </p:pic>
      <p:sp>
        <p:nvSpPr>
          <p:cNvPr id="300" name="Google Shape;300;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GD vs SGD vs Mini-Batch GD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5"/>
          <p:cNvPicPr preferRelativeResize="0"/>
          <p:nvPr/>
        </p:nvPicPr>
        <p:blipFill>
          <a:blip r:embed="rId3">
            <a:alphaModFix/>
          </a:blip>
          <a:stretch>
            <a:fillRect/>
          </a:stretch>
        </p:blipFill>
        <p:spPr>
          <a:xfrm>
            <a:off x="836813" y="2063650"/>
            <a:ext cx="7473975" cy="2396975"/>
          </a:xfrm>
          <a:prstGeom prst="rect">
            <a:avLst/>
          </a:prstGeom>
          <a:noFill/>
          <a:ln>
            <a:noFill/>
          </a:ln>
        </p:spPr>
      </p:pic>
      <p:sp>
        <p:nvSpPr>
          <p:cNvPr id="306" name="Google Shape;306;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GD vs SGD vs Mini-Batch GD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GD vs SGD vs Mini-Batch GD</a:t>
            </a:r>
            <a:endParaRPr/>
          </a:p>
        </p:txBody>
      </p:sp>
      <p:sp>
        <p:nvSpPr>
          <p:cNvPr id="312" name="Google Shape;312;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3" name="Google Shape;313;p46"/>
          <p:cNvPicPr preferRelativeResize="0"/>
          <p:nvPr/>
        </p:nvPicPr>
        <p:blipFill>
          <a:blip r:embed="rId3">
            <a:alphaModFix/>
          </a:blip>
          <a:stretch>
            <a:fillRect/>
          </a:stretch>
        </p:blipFill>
        <p:spPr>
          <a:xfrm>
            <a:off x="729450" y="1989124"/>
            <a:ext cx="7993426" cy="2805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Correlación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Features muy correlacionadas linealmente</a:t>
            </a:r>
            <a:endParaRPr/>
          </a:p>
        </p:txBody>
      </p:sp>
      <p:sp>
        <p:nvSpPr>
          <p:cNvPr id="324" name="Google Shape;324;p48"/>
          <p:cNvSpPr txBox="1"/>
          <p:nvPr>
            <p:ph idx="1" type="body"/>
          </p:nvPr>
        </p:nvSpPr>
        <p:spPr>
          <a:xfrm>
            <a:off x="729450" y="2221450"/>
            <a:ext cx="7688700" cy="211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latin typeface="Verdana"/>
                <a:ea typeface="Verdana"/>
                <a:cs typeface="Verdana"/>
                <a:sym typeface="Verdana"/>
              </a:rPr>
              <a:t>y = a x</a:t>
            </a:r>
            <a:r>
              <a:rPr baseline="-25000" lang="es-419">
                <a:latin typeface="Verdana"/>
                <a:ea typeface="Verdana"/>
                <a:cs typeface="Verdana"/>
                <a:sym typeface="Verdana"/>
              </a:rPr>
              <a:t>1</a:t>
            </a:r>
            <a:r>
              <a:rPr lang="es-419">
                <a:latin typeface="Verdana"/>
                <a:ea typeface="Verdana"/>
                <a:cs typeface="Verdana"/>
                <a:sym typeface="Verdana"/>
              </a:rPr>
              <a:t> + b x</a:t>
            </a:r>
            <a:r>
              <a:rPr baseline="-25000" lang="es-419">
                <a:latin typeface="Verdana"/>
                <a:ea typeface="Verdana"/>
                <a:cs typeface="Verdana"/>
                <a:sym typeface="Verdana"/>
              </a:rPr>
              <a:t>2</a:t>
            </a:r>
            <a:r>
              <a:rPr lang="es-419">
                <a:latin typeface="Verdana"/>
                <a:ea typeface="Verdana"/>
                <a:cs typeface="Verdana"/>
                <a:sym typeface="Verdana"/>
              </a:rPr>
              <a:t> + c</a:t>
            </a:r>
            <a:endParaRPr>
              <a:latin typeface="Verdana"/>
              <a:ea typeface="Verdana"/>
              <a:cs typeface="Verdana"/>
              <a:sym typeface="Verdana"/>
            </a:endParaRPr>
          </a:p>
          <a:p>
            <a:pPr indent="0" lvl="0" marL="0" rtl="0" algn="ctr">
              <a:spcBef>
                <a:spcPts val="1200"/>
              </a:spcBef>
              <a:spcAft>
                <a:spcPts val="0"/>
              </a:spcAft>
              <a:buNone/>
            </a:pPr>
            <a:r>
              <a:rPr lang="es-419">
                <a:latin typeface="Verdana"/>
                <a:ea typeface="Verdana"/>
                <a:cs typeface="Verdana"/>
                <a:sym typeface="Verdana"/>
              </a:rPr>
              <a:t>Si </a:t>
            </a:r>
            <a:r>
              <a:rPr lang="es-419">
                <a:latin typeface="Verdana"/>
                <a:ea typeface="Verdana"/>
                <a:cs typeface="Verdana"/>
                <a:sym typeface="Verdana"/>
              </a:rPr>
              <a:t>x</a:t>
            </a:r>
            <a:r>
              <a:rPr baseline="-25000" lang="es-419">
                <a:latin typeface="Verdana"/>
                <a:ea typeface="Verdana"/>
                <a:cs typeface="Verdana"/>
                <a:sym typeface="Verdana"/>
              </a:rPr>
              <a:t>2</a:t>
            </a:r>
            <a:r>
              <a:rPr lang="es-419">
                <a:latin typeface="Verdana"/>
                <a:ea typeface="Verdana"/>
                <a:cs typeface="Verdana"/>
                <a:sym typeface="Verdana"/>
              </a:rPr>
              <a:t> = d </a:t>
            </a:r>
            <a:r>
              <a:rPr lang="es-419">
                <a:latin typeface="Verdana"/>
                <a:ea typeface="Verdana"/>
                <a:cs typeface="Verdana"/>
                <a:sym typeface="Verdana"/>
              </a:rPr>
              <a:t>x</a:t>
            </a:r>
            <a:r>
              <a:rPr baseline="-25000" lang="es-419">
                <a:latin typeface="Verdana"/>
                <a:ea typeface="Verdana"/>
                <a:cs typeface="Verdana"/>
                <a:sym typeface="Verdana"/>
              </a:rPr>
              <a:t>1</a:t>
            </a:r>
            <a:endParaRPr>
              <a:latin typeface="Verdana"/>
              <a:ea typeface="Verdana"/>
              <a:cs typeface="Verdana"/>
              <a:sym typeface="Verdana"/>
            </a:endParaRPr>
          </a:p>
          <a:p>
            <a:pPr indent="0" lvl="0" marL="0" rtl="0" algn="ctr">
              <a:spcBef>
                <a:spcPts val="1200"/>
              </a:spcBef>
              <a:spcAft>
                <a:spcPts val="0"/>
              </a:spcAft>
              <a:buNone/>
            </a:pPr>
            <a:r>
              <a:rPr lang="es-419">
                <a:latin typeface="Verdana"/>
                <a:ea typeface="Verdana"/>
                <a:cs typeface="Verdana"/>
                <a:sym typeface="Verdana"/>
              </a:rPr>
              <a:t>y = a </a:t>
            </a:r>
            <a:r>
              <a:rPr lang="es-419">
                <a:latin typeface="Verdana"/>
                <a:ea typeface="Verdana"/>
                <a:cs typeface="Verdana"/>
                <a:sym typeface="Verdana"/>
              </a:rPr>
              <a:t>x</a:t>
            </a:r>
            <a:r>
              <a:rPr baseline="-25000" lang="es-419">
                <a:latin typeface="Verdana"/>
                <a:ea typeface="Verdana"/>
                <a:cs typeface="Verdana"/>
                <a:sym typeface="Verdana"/>
              </a:rPr>
              <a:t>1</a:t>
            </a:r>
            <a:r>
              <a:rPr lang="es-419">
                <a:latin typeface="Verdana"/>
                <a:ea typeface="Verdana"/>
                <a:cs typeface="Verdana"/>
                <a:sym typeface="Verdana"/>
              </a:rPr>
              <a:t> + b d</a:t>
            </a:r>
            <a:r>
              <a:rPr lang="es-419">
                <a:latin typeface="Verdana"/>
                <a:ea typeface="Verdana"/>
                <a:cs typeface="Verdana"/>
                <a:sym typeface="Verdana"/>
              </a:rPr>
              <a:t>x</a:t>
            </a:r>
            <a:r>
              <a:rPr baseline="-25000" lang="es-419">
                <a:latin typeface="Verdana"/>
                <a:ea typeface="Verdana"/>
                <a:cs typeface="Verdana"/>
                <a:sym typeface="Verdana"/>
              </a:rPr>
              <a:t>1</a:t>
            </a:r>
            <a:r>
              <a:rPr lang="es-419">
                <a:latin typeface="Verdana"/>
                <a:ea typeface="Verdana"/>
                <a:cs typeface="Verdana"/>
                <a:sym typeface="Verdana"/>
              </a:rPr>
              <a:t> + c</a:t>
            </a:r>
            <a:endParaRPr>
              <a:latin typeface="Verdana"/>
              <a:ea typeface="Verdana"/>
              <a:cs typeface="Verdana"/>
              <a:sym typeface="Verdana"/>
            </a:endParaRPr>
          </a:p>
          <a:p>
            <a:pPr indent="0" lvl="0" marL="0" rtl="0" algn="ctr">
              <a:spcBef>
                <a:spcPts val="1200"/>
              </a:spcBef>
              <a:spcAft>
                <a:spcPts val="1200"/>
              </a:spcAft>
              <a:buNone/>
            </a:pPr>
            <a:r>
              <a:rPr lang="es-419">
                <a:latin typeface="Verdana"/>
                <a:ea typeface="Verdana"/>
                <a:cs typeface="Verdana"/>
                <a:sym typeface="Verdana"/>
              </a:rPr>
              <a:t>y = (a + bd) </a:t>
            </a:r>
            <a:r>
              <a:rPr lang="es-419">
                <a:latin typeface="Verdana"/>
                <a:ea typeface="Verdana"/>
                <a:cs typeface="Verdana"/>
                <a:sym typeface="Verdana"/>
              </a:rPr>
              <a:t>x</a:t>
            </a:r>
            <a:r>
              <a:rPr baseline="-25000" lang="es-419">
                <a:latin typeface="Verdana"/>
                <a:ea typeface="Verdana"/>
                <a:cs typeface="Verdana"/>
                <a:sym typeface="Verdana"/>
              </a:rPr>
              <a:t>1 </a:t>
            </a:r>
            <a:r>
              <a:rPr lang="es-419">
                <a:latin typeface="Verdana"/>
                <a:ea typeface="Verdana"/>
                <a:cs typeface="Verdana"/>
                <a:sym typeface="Verdana"/>
              </a:rPr>
              <a:t>+ c</a:t>
            </a:r>
            <a:endParaRPr>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Coeficiente de correlación de Pearson</a:t>
            </a:r>
            <a:endParaRPr/>
          </a:p>
        </p:txBody>
      </p:sp>
      <p:pic>
        <p:nvPicPr>
          <p:cNvPr id="330" name="Google Shape;330;p49"/>
          <p:cNvPicPr preferRelativeResize="0"/>
          <p:nvPr/>
        </p:nvPicPr>
        <p:blipFill>
          <a:blip r:embed="rId3">
            <a:alphaModFix/>
          </a:blip>
          <a:stretch>
            <a:fillRect/>
          </a:stretch>
        </p:blipFill>
        <p:spPr>
          <a:xfrm>
            <a:off x="2678325" y="2457150"/>
            <a:ext cx="3790950" cy="866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Coeficiente de correlación de Pearson</a:t>
            </a:r>
            <a:endParaRPr/>
          </a:p>
          <a:p>
            <a:pPr indent="0" lvl="0" marL="0" rtl="0" algn="l">
              <a:spcBef>
                <a:spcPts val="0"/>
              </a:spcBef>
              <a:spcAft>
                <a:spcPts val="0"/>
              </a:spcAft>
              <a:buNone/>
            </a:pPr>
            <a:r>
              <a:t/>
            </a:r>
            <a:endParaRPr/>
          </a:p>
        </p:txBody>
      </p:sp>
      <p:pic>
        <p:nvPicPr>
          <p:cNvPr id="336" name="Google Shape;336;p50"/>
          <p:cNvPicPr preferRelativeResize="0"/>
          <p:nvPr/>
        </p:nvPicPr>
        <p:blipFill>
          <a:blip r:embed="rId3">
            <a:alphaModFix/>
          </a:blip>
          <a:stretch>
            <a:fillRect/>
          </a:stretch>
        </p:blipFill>
        <p:spPr>
          <a:xfrm>
            <a:off x="1179549" y="1958250"/>
            <a:ext cx="6788501" cy="297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1"/>
          <p:cNvPicPr preferRelativeResize="0"/>
          <p:nvPr/>
        </p:nvPicPr>
        <p:blipFill>
          <a:blip r:embed="rId3">
            <a:alphaModFix/>
          </a:blip>
          <a:stretch>
            <a:fillRect/>
          </a:stretch>
        </p:blipFill>
        <p:spPr>
          <a:xfrm>
            <a:off x="152400" y="742650"/>
            <a:ext cx="8839199" cy="40575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Lineal Múltiple</a:t>
            </a:r>
            <a:endParaRPr/>
          </a:p>
          <a:p>
            <a:pPr indent="0" lvl="0" marL="0" rtl="0" algn="l">
              <a:spcBef>
                <a:spcPts val="0"/>
              </a:spcBef>
              <a:spcAft>
                <a:spcPts val="0"/>
              </a:spcAft>
              <a:buNone/>
            </a:pPr>
            <a:r>
              <a:t/>
            </a:r>
            <a:endParaRPr/>
          </a:p>
        </p:txBody>
      </p:sp>
      <p:sp>
        <p:nvSpPr>
          <p:cNvPr id="107" name="Google Shape;107;p16"/>
          <p:cNvSpPr txBox="1"/>
          <p:nvPr>
            <p:ph idx="1" type="body"/>
          </p:nvPr>
        </p:nvSpPr>
        <p:spPr>
          <a:xfrm>
            <a:off x="766950" y="1971925"/>
            <a:ext cx="7688700" cy="245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a:t>Figura n-dimensional de regresión</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s-419"/>
              <a:t>n ejes.</a:t>
            </a:r>
            <a:endParaRPr b="1"/>
          </a:p>
          <a:p>
            <a:pPr indent="0" lvl="0" marL="0" rtl="0" algn="l">
              <a:spcBef>
                <a:spcPts val="1200"/>
              </a:spcBef>
              <a:spcAft>
                <a:spcPts val="1200"/>
              </a:spcAft>
              <a:buNone/>
            </a:pPr>
            <a:r>
              <a:rPr b="1" lang="es-419"/>
              <a:t>Se desconocen n parámetros.</a:t>
            </a:r>
            <a:endParaRPr b="1"/>
          </a:p>
        </p:txBody>
      </p:sp>
      <p:pic>
        <p:nvPicPr>
          <p:cNvPr id="108" name="Google Shape;108;p16"/>
          <p:cNvPicPr preferRelativeResize="0"/>
          <p:nvPr/>
        </p:nvPicPr>
        <p:blipFill>
          <a:blip r:embed="rId3">
            <a:alphaModFix/>
          </a:blip>
          <a:stretch>
            <a:fillRect/>
          </a:stretch>
        </p:blipFill>
        <p:spPr>
          <a:xfrm>
            <a:off x="1916325" y="2371725"/>
            <a:ext cx="5314950" cy="400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Regularización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Métodos de ajuste</a:t>
            </a:r>
            <a:endParaRPr/>
          </a:p>
        </p:txBody>
      </p:sp>
      <p:sp>
        <p:nvSpPr>
          <p:cNvPr id="352" name="Google Shape;352;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Se busca mejorar el modelo de regresión lineal múltiple </a:t>
            </a:r>
            <a:endParaRPr/>
          </a:p>
          <a:p>
            <a:pPr indent="-311150" lvl="0" marL="457200" rtl="0" algn="l">
              <a:spcBef>
                <a:spcPts val="1200"/>
              </a:spcBef>
              <a:spcAft>
                <a:spcPts val="0"/>
              </a:spcAft>
              <a:buSzPts val="1300"/>
              <a:buChar char="●"/>
            </a:pPr>
            <a:r>
              <a:rPr lang="es-419"/>
              <a:t>Selección de características: análisis de colinealidad y correlación.</a:t>
            </a:r>
            <a:endParaRPr/>
          </a:p>
          <a:p>
            <a:pPr indent="-311150" lvl="0" marL="457200" rtl="0" algn="l">
              <a:spcBef>
                <a:spcPts val="0"/>
              </a:spcBef>
              <a:spcAft>
                <a:spcPts val="0"/>
              </a:spcAft>
              <a:buSzPts val="1300"/>
              <a:buChar char="●"/>
            </a:pPr>
            <a:r>
              <a:rPr b="1" lang="es-419"/>
              <a:t>Regularización</a:t>
            </a:r>
            <a:endParaRPr b="1"/>
          </a:p>
          <a:p>
            <a:pPr indent="-311150" lvl="0" marL="457200" rtl="0" algn="l">
              <a:spcBef>
                <a:spcPts val="0"/>
              </a:spcBef>
              <a:spcAft>
                <a:spcPts val="0"/>
              </a:spcAft>
              <a:buSzPts val="1300"/>
              <a:buChar char="●"/>
            </a:pPr>
            <a:r>
              <a:rPr lang="es-419"/>
              <a:t>Reducción de dimensionalidad</a:t>
            </a:r>
            <a:endParaRPr/>
          </a:p>
        </p:txBody>
      </p:sp>
      <p:cxnSp>
        <p:nvCxnSpPr>
          <p:cNvPr id="353" name="Google Shape;353;p53"/>
          <p:cNvCxnSpPr/>
          <p:nvPr/>
        </p:nvCxnSpPr>
        <p:spPr>
          <a:xfrm rot="10800000">
            <a:off x="6057425" y="2648250"/>
            <a:ext cx="913800" cy="2610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53"/>
          <p:cNvSpPr txBox="1"/>
          <p:nvPr/>
        </p:nvSpPr>
        <p:spPr>
          <a:xfrm>
            <a:off x="6448500" y="296800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buscar patrones, matriz de correlación de Pearson, o simplemente probar todas las combinaciones posibles hasta encontrar la de mejores métricas</a:t>
            </a:r>
            <a:endParaRPr>
              <a:latin typeface="Lato"/>
              <a:ea typeface="Lato"/>
              <a:cs typeface="Lato"/>
              <a:sym typeface="Lato"/>
            </a:endParaRPr>
          </a:p>
        </p:txBody>
      </p:sp>
      <p:cxnSp>
        <p:nvCxnSpPr>
          <p:cNvPr id="355" name="Google Shape;355;p53"/>
          <p:cNvCxnSpPr/>
          <p:nvPr/>
        </p:nvCxnSpPr>
        <p:spPr>
          <a:xfrm rot="10800000">
            <a:off x="2408525" y="3274775"/>
            <a:ext cx="280800" cy="64620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53"/>
          <p:cNvSpPr txBox="1"/>
          <p:nvPr/>
        </p:nvSpPr>
        <p:spPr>
          <a:xfrm>
            <a:off x="1109725" y="4005825"/>
            <a:ext cx="449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puede que con sólo algunas componentes se explique un gran porcentaje de la respuesta (por lo general se busca arriba del 90%). Es un método no supervisado.</a:t>
            </a:r>
            <a:endParaRPr>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Regularización</a:t>
            </a:r>
            <a:endParaRPr/>
          </a:p>
        </p:txBody>
      </p:sp>
      <p:sp>
        <p:nvSpPr>
          <p:cNvPr id="362" name="Google Shape;362;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s-419" sz="2620"/>
              <a:t>Como una alternativa a elegir los predictores manualmente, se puede dar un enfoque más restrictivo a la hora de utilizar los mínimos cuadrados. </a:t>
            </a:r>
            <a:endParaRPr sz="2620"/>
          </a:p>
          <a:p>
            <a:pPr indent="0" lvl="0" marL="0" rtl="0" algn="l">
              <a:spcBef>
                <a:spcPts val="1200"/>
              </a:spcBef>
              <a:spcAft>
                <a:spcPts val="0"/>
              </a:spcAft>
              <a:buNone/>
            </a:pPr>
            <a:r>
              <a:rPr lang="es-419" sz="2620"/>
              <a:t>Los métodos de regularización achican los coeficientes menos significativos para reducir la varianza y así intentar aproximar a un mejor modelo.</a:t>
            </a:r>
            <a:endParaRPr sz="2620"/>
          </a:p>
          <a:p>
            <a:pPr indent="0" lvl="0" marL="0" rtl="0" algn="l">
              <a:spcBef>
                <a:spcPts val="1200"/>
              </a:spcBef>
              <a:spcAft>
                <a:spcPts val="0"/>
              </a:spcAft>
              <a:buNone/>
            </a:pPr>
            <a:r>
              <a:rPr lang="es-419" sz="2620"/>
              <a:t>Existen muchas técnicas, pero las más conocidas son Ridge y Lasso.</a:t>
            </a:r>
            <a:endParaRPr sz="2620"/>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5"/>
          <p:cNvPicPr preferRelativeResize="0"/>
          <p:nvPr/>
        </p:nvPicPr>
        <p:blipFill>
          <a:blip r:embed="rId3">
            <a:alphaModFix/>
          </a:blip>
          <a:stretch>
            <a:fillRect/>
          </a:stretch>
        </p:blipFill>
        <p:spPr>
          <a:xfrm>
            <a:off x="169287" y="1420738"/>
            <a:ext cx="8805426" cy="2695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Regularización</a:t>
            </a:r>
            <a:endParaRPr/>
          </a:p>
        </p:txBody>
      </p:sp>
      <p:pic>
        <p:nvPicPr>
          <p:cNvPr id="373" name="Google Shape;373;p56"/>
          <p:cNvPicPr preferRelativeResize="0"/>
          <p:nvPr/>
        </p:nvPicPr>
        <p:blipFill>
          <a:blip r:embed="rId3">
            <a:alphaModFix/>
          </a:blip>
          <a:stretch>
            <a:fillRect/>
          </a:stretch>
        </p:blipFill>
        <p:spPr>
          <a:xfrm>
            <a:off x="1525025" y="3042350"/>
            <a:ext cx="6191250" cy="876300"/>
          </a:xfrm>
          <a:prstGeom prst="rect">
            <a:avLst/>
          </a:prstGeom>
          <a:noFill/>
          <a:ln>
            <a:noFill/>
          </a:ln>
        </p:spPr>
      </p:pic>
      <p:pic>
        <p:nvPicPr>
          <p:cNvPr id="374" name="Google Shape;374;p56"/>
          <p:cNvPicPr preferRelativeResize="0"/>
          <p:nvPr/>
        </p:nvPicPr>
        <p:blipFill>
          <a:blip r:embed="rId4">
            <a:alphaModFix/>
          </a:blip>
          <a:stretch>
            <a:fillRect/>
          </a:stretch>
        </p:blipFill>
        <p:spPr>
          <a:xfrm>
            <a:off x="3078238" y="1853850"/>
            <a:ext cx="2987525" cy="853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Ridge</a:t>
            </a:r>
            <a:endParaRPr/>
          </a:p>
        </p:txBody>
      </p:sp>
      <p:pic>
        <p:nvPicPr>
          <p:cNvPr id="380" name="Google Shape;380;p57"/>
          <p:cNvPicPr preferRelativeResize="0"/>
          <p:nvPr/>
        </p:nvPicPr>
        <p:blipFill>
          <a:blip r:embed="rId3">
            <a:alphaModFix/>
          </a:blip>
          <a:stretch>
            <a:fillRect/>
          </a:stretch>
        </p:blipFill>
        <p:spPr>
          <a:xfrm>
            <a:off x="728663" y="2099500"/>
            <a:ext cx="7686675" cy="1533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Ridge</a:t>
            </a:r>
            <a:endParaRPr/>
          </a:p>
          <a:p>
            <a:pPr indent="0" lvl="0" marL="0" rtl="0" algn="l">
              <a:spcBef>
                <a:spcPts val="0"/>
              </a:spcBef>
              <a:spcAft>
                <a:spcPts val="0"/>
              </a:spcAft>
              <a:buNone/>
            </a:pPr>
            <a:r>
              <a:t/>
            </a:r>
            <a:endParaRPr/>
          </a:p>
        </p:txBody>
      </p:sp>
      <p:sp>
        <p:nvSpPr>
          <p:cNvPr id="386" name="Google Shape;386;p58"/>
          <p:cNvSpPr txBox="1"/>
          <p:nvPr>
            <p:ph idx="1" type="body"/>
          </p:nvPr>
        </p:nvSpPr>
        <p:spPr>
          <a:xfrm>
            <a:off x="729450" y="2078875"/>
            <a:ext cx="7688700" cy="2749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sz="1700"/>
              <a:t>El segundo término es una penalidad a los coeficientes y busca minimizar el cuadrado de su suma. </a:t>
            </a:r>
            <a:endParaRPr sz="1700"/>
          </a:p>
          <a:p>
            <a:pPr indent="0" lvl="0" marL="0" rtl="0" algn="l">
              <a:spcBef>
                <a:spcPts val="1200"/>
              </a:spcBef>
              <a:spcAft>
                <a:spcPts val="0"/>
              </a:spcAft>
              <a:buNone/>
            </a:pPr>
            <a:r>
              <a:rPr lang="es-419" sz="1700"/>
              <a:t>Si λ=0 es una regresión lineal común</a:t>
            </a:r>
            <a:endParaRPr sz="1700"/>
          </a:p>
          <a:p>
            <a:pPr indent="0" lvl="0" marL="0" rtl="0" algn="l">
              <a:spcBef>
                <a:spcPts val="1200"/>
              </a:spcBef>
              <a:spcAft>
                <a:spcPts val="0"/>
              </a:spcAft>
              <a:buNone/>
            </a:pPr>
            <a:r>
              <a:rPr lang="es-419" sz="1700"/>
              <a:t>Si </a:t>
            </a:r>
            <a:r>
              <a:rPr lang="es-419" sz="1700"/>
              <a:t>λ → ∞ ya no importa tanto los RSS sino que todos los coeficientes sean bajos.</a:t>
            </a:r>
            <a:endParaRPr sz="1700"/>
          </a:p>
          <a:p>
            <a:pPr indent="0" lvl="0" marL="0" rtl="0" algn="l">
              <a:spcBef>
                <a:spcPts val="1200"/>
              </a:spcBef>
              <a:spcAft>
                <a:spcPts val="0"/>
              </a:spcAft>
              <a:buNone/>
            </a:pPr>
            <a:r>
              <a:rPr lang="es-419" sz="1700"/>
              <a:t>Es clave la elección de λ. Por lo general se hace con </a:t>
            </a:r>
            <a:r>
              <a:rPr b="1" lang="es-419" sz="1700"/>
              <a:t>Validación Cruzada</a:t>
            </a:r>
            <a:r>
              <a:rPr lang="es-419" sz="1700"/>
              <a:t>.</a:t>
            </a:r>
            <a:endParaRPr sz="1700"/>
          </a:p>
          <a:p>
            <a:pPr indent="0" lvl="0" marL="0" rtl="0" algn="l">
              <a:spcBef>
                <a:spcPts val="1200"/>
              </a:spcBef>
              <a:spcAft>
                <a:spcPts val="0"/>
              </a:spcAft>
              <a:buNone/>
            </a:pPr>
            <a:r>
              <a:rPr lang="es-419" sz="1700"/>
              <a:t>λ no se aplica a la intersección con el eje y (β0).</a:t>
            </a:r>
            <a:endParaRPr sz="1700"/>
          </a:p>
          <a:p>
            <a:pPr indent="0" lvl="0" marL="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Ridge</a:t>
            </a:r>
            <a:endParaRPr/>
          </a:p>
        </p:txBody>
      </p:sp>
      <p:sp>
        <p:nvSpPr>
          <p:cNvPr id="392" name="Google Shape;392;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sz="1700"/>
              <a:t>Funciona mejor en situaciones donde los valores estimados tienen mucha varianza </a:t>
            </a:r>
            <a:endParaRPr sz="1700"/>
          </a:p>
          <a:p>
            <a:pPr indent="0" lvl="0" marL="0" rtl="0" algn="l">
              <a:spcBef>
                <a:spcPts val="1200"/>
              </a:spcBef>
              <a:spcAft>
                <a:spcPts val="0"/>
              </a:spcAft>
              <a:buNone/>
            </a:pPr>
            <a:r>
              <a:rPr lang="es-419" sz="1700"/>
              <a:t>(si las variables tienen una relación lineal importante, RSS tiende a tener varianza ya que un mínimo cambio en los datos produce un cambio importante en la pendiente de la recta)</a:t>
            </a:r>
            <a:endParaRPr sz="1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Ridge</a:t>
            </a:r>
            <a:endParaRPr/>
          </a:p>
        </p:txBody>
      </p:sp>
      <p:sp>
        <p:nvSpPr>
          <p:cNvPr id="398" name="Google Shape;398;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700"/>
              <a:t>Tiene una desventaja, que es que usa t</a:t>
            </a:r>
            <a:r>
              <a:rPr b="1" lang="es-419" sz="1700"/>
              <a:t>odos los predictores.</a:t>
            </a:r>
            <a:endParaRPr b="1" sz="1700"/>
          </a:p>
          <a:p>
            <a:pPr indent="0" lvl="0" marL="0" rtl="0" algn="l">
              <a:spcBef>
                <a:spcPts val="1200"/>
              </a:spcBef>
              <a:spcAft>
                <a:spcPts val="1200"/>
              </a:spcAft>
              <a:buNone/>
            </a:pPr>
            <a:r>
              <a:rPr lang="es-419" sz="1700"/>
              <a:t>Es decir, no va a lograr que ningún B sea cero (algo que sí sucede cuando elegimos nosotros las variables a usar!)</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Lasso</a:t>
            </a:r>
            <a:endParaRPr/>
          </a:p>
        </p:txBody>
      </p:sp>
      <p:pic>
        <p:nvPicPr>
          <p:cNvPr id="404" name="Google Shape;404;p61"/>
          <p:cNvPicPr preferRelativeResize="0"/>
          <p:nvPr/>
        </p:nvPicPr>
        <p:blipFill>
          <a:blip r:embed="rId3">
            <a:alphaModFix/>
          </a:blip>
          <a:stretch>
            <a:fillRect/>
          </a:stretch>
        </p:blipFill>
        <p:spPr>
          <a:xfrm>
            <a:off x="542925" y="2331588"/>
            <a:ext cx="8058150" cy="138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Ley de Hooke</a:t>
            </a:r>
            <a:endParaRPr/>
          </a:p>
        </p:txBody>
      </p:sp>
      <p:sp>
        <p:nvSpPr>
          <p:cNvPr id="114" name="Google Shape;114;p1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17"/>
          <p:cNvPicPr preferRelativeResize="0"/>
          <p:nvPr/>
        </p:nvPicPr>
        <p:blipFill>
          <a:blip r:embed="rId3">
            <a:alphaModFix/>
          </a:blip>
          <a:stretch>
            <a:fillRect/>
          </a:stretch>
        </p:blipFill>
        <p:spPr>
          <a:xfrm>
            <a:off x="4712600" y="495337"/>
            <a:ext cx="3992376" cy="4152826"/>
          </a:xfrm>
          <a:prstGeom prst="rect">
            <a:avLst/>
          </a:prstGeom>
          <a:noFill/>
          <a:ln>
            <a:noFill/>
          </a:ln>
        </p:spPr>
      </p:pic>
      <p:sp>
        <p:nvSpPr>
          <p:cNvPr id="116" name="Google Shape;116;p17"/>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f = -k x</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Lasso</a:t>
            </a:r>
            <a:endParaRPr/>
          </a:p>
        </p:txBody>
      </p:sp>
      <p:sp>
        <p:nvSpPr>
          <p:cNvPr id="410" name="Google Shape;410;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700"/>
              <a:t>Un </a:t>
            </a:r>
            <a:r>
              <a:rPr lang="es-419" sz="1700"/>
              <a:t>λ suficientemente grande puede acarrear que algunos Bi se hagan cero para disminuir el error.</a:t>
            </a:r>
            <a:endParaRPr sz="1700"/>
          </a:p>
          <a:p>
            <a:pPr indent="0" lvl="0" marL="0" rtl="0" algn="l">
              <a:spcBef>
                <a:spcPts val="1200"/>
              </a:spcBef>
              <a:spcAft>
                <a:spcPts val="1200"/>
              </a:spcAft>
              <a:buNone/>
            </a:pPr>
            <a:r>
              <a:rPr lang="es-419" sz="1700"/>
              <a:t>Lo cual puede ser muy útil para hacer una </a:t>
            </a:r>
            <a:r>
              <a:rPr b="1" lang="es-419" sz="1700"/>
              <a:t>selección de features “automática”.</a:t>
            </a:r>
            <a:endParaRPr b="1"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Ridge vs Lasso</a:t>
            </a:r>
            <a:endParaRPr/>
          </a:p>
        </p:txBody>
      </p:sp>
      <p:pic>
        <p:nvPicPr>
          <p:cNvPr id="416" name="Google Shape;416;p63"/>
          <p:cNvPicPr preferRelativeResize="0"/>
          <p:nvPr/>
        </p:nvPicPr>
        <p:blipFill>
          <a:blip r:embed="rId3">
            <a:alphaModFix/>
          </a:blip>
          <a:stretch>
            <a:fillRect/>
          </a:stretch>
        </p:blipFill>
        <p:spPr>
          <a:xfrm>
            <a:off x="798850" y="2795088"/>
            <a:ext cx="2095500" cy="828675"/>
          </a:xfrm>
          <a:prstGeom prst="rect">
            <a:avLst/>
          </a:prstGeom>
          <a:noFill/>
          <a:ln>
            <a:noFill/>
          </a:ln>
        </p:spPr>
      </p:pic>
      <p:pic>
        <p:nvPicPr>
          <p:cNvPr id="417" name="Google Shape;417;p63"/>
          <p:cNvPicPr preferRelativeResize="0"/>
          <p:nvPr/>
        </p:nvPicPr>
        <p:blipFill rotWithShape="1">
          <a:blip r:embed="rId4">
            <a:alphaModFix/>
          </a:blip>
          <a:srcRect b="60613" l="0" r="0" t="6058"/>
          <a:stretch/>
        </p:blipFill>
        <p:spPr>
          <a:xfrm>
            <a:off x="3833400" y="2196950"/>
            <a:ext cx="1257300" cy="768225"/>
          </a:xfrm>
          <a:prstGeom prst="rect">
            <a:avLst/>
          </a:prstGeom>
          <a:noFill/>
          <a:ln>
            <a:noFill/>
          </a:ln>
        </p:spPr>
      </p:pic>
      <p:pic>
        <p:nvPicPr>
          <p:cNvPr id="418" name="Google Shape;418;p63"/>
          <p:cNvPicPr preferRelativeResize="0"/>
          <p:nvPr/>
        </p:nvPicPr>
        <p:blipFill rotWithShape="1">
          <a:blip r:embed="rId4">
            <a:alphaModFix/>
          </a:blip>
          <a:srcRect b="0" l="0" r="0" t="68545"/>
          <a:stretch/>
        </p:blipFill>
        <p:spPr>
          <a:xfrm>
            <a:off x="3833400" y="3373825"/>
            <a:ext cx="1257300" cy="725050"/>
          </a:xfrm>
          <a:prstGeom prst="rect">
            <a:avLst/>
          </a:prstGeom>
          <a:noFill/>
          <a:ln>
            <a:noFill/>
          </a:ln>
        </p:spPr>
      </p:pic>
      <p:cxnSp>
        <p:nvCxnSpPr>
          <p:cNvPr id="419" name="Google Shape;419;p63"/>
          <p:cNvCxnSpPr>
            <a:stCxn id="416" idx="3"/>
            <a:endCxn id="417" idx="1"/>
          </p:cNvCxnSpPr>
          <p:nvPr/>
        </p:nvCxnSpPr>
        <p:spPr>
          <a:xfrm flipH="1" rot="10800000">
            <a:off x="2894350" y="2580925"/>
            <a:ext cx="939000" cy="628500"/>
          </a:xfrm>
          <a:prstGeom prst="straightConnector1">
            <a:avLst/>
          </a:prstGeom>
          <a:noFill/>
          <a:ln cap="flat" cmpd="sng" w="9525">
            <a:solidFill>
              <a:schemeClr val="dk2"/>
            </a:solidFill>
            <a:prstDash val="solid"/>
            <a:round/>
            <a:headEnd len="med" w="med" type="none"/>
            <a:tailEnd len="med" w="med" type="triangle"/>
          </a:ln>
        </p:spPr>
      </p:cxnSp>
      <p:cxnSp>
        <p:nvCxnSpPr>
          <p:cNvPr id="420" name="Google Shape;420;p63"/>
          <p:cNvCxnSpPr>
            <a:stCxn id="416" idx="3"/>
            <a:endCxn id="418" idx="1"/>
          </p:cNvCxnSpPr>
          <p:nvPr/>
        </p:nvCxnSpPr>
        <p:spPr>
          <a:xfrm>
            <a:off x="2894350" y="3209425"/>
            <a:ext cx="939000" cy="526800"/>
          </a:xfrm>
          <a:prstGeom prst="straightConnector1">
            <a:avLst/>
          </a:prstGeom>
          <a:noFill/>
          <a:ln cap="flat" cmpd="sng" w="9525">
            <a:solidFill>
              <a:schemeClr val="dk2"/>
            </a:solidFill>
            <a:prstDash val="solid"/>
            <a:round/>
            <a:headEnd len="med" w="med" type="none"/>
            <a:tailEnd len="med" w="med" type="triangle"/>
          </a:ln>
        </p:spPr>
      </p:cxnSp>
      <p:sp>
        <p:nvSpPr>
          <p:cNvPr id="421" name="Google Shape;421;p63"/>
          <p:cNvSpPr txBox="1"/>
          <p:nvPr/>
        </p:nvSpPr>
        <p:spPr>
          <a:xfrm>
            <a:off x="5227825" y="2348538"/>
            <a:ext cx="5396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700">
                <a:latin typeface="Caveat Medium"/>
                <a:ea typeface="Caveat Medium"/>
                <a:cs typeface="Caveat Medium"/>
                <a:sym typeface="Caveat Medium"/>
              </a:rPr>
              <a:t>Lasso L1</a:t>
            </a:r>
            <a:endParaRPr sz="1700">
              <a:latin typeface="Caveat Medium"/>
              <a:ea typeface="Caveat Medium"/>
              <a:cs typeface="Caveat Medium"/>
              <a:sym typeface="Caveat Medium"/>
            </a:endParaRPr>
          </a:p>
        </p:txBody>
      </p:sp>
      <p:sp>
        <p:nvSpPr>
          <p:cNvPr id="422" name="Google Shape;422;p63"/>
          <p:cNvSpPr txBox="1"/>
          <p:nvPr/>
        </p:nvSpPr>
        <p:spPr>
          <a:xfrm>
            <a:off x="5227825" y="3460650"/>
            <a:ext cx="2082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700">
                <a:latin typeface="Caveat Medium"/>
                <a:ea typeface="Caveat Medium"/>
                <a:cs typeface="Caveat Medium"/>
                <a:sym typeface="Caveat Medium"/>
              </a:rPr>
              <a:t>Ridge L2</a:t>
            </a:r>
            <a:endParaRPr sz="1700">
              <a:latin typeface="Caveat Medium"/>
              <a:ea typeface="Caveat Medium"/>
              <a:cs typeface="Caveat Medium"/>
              <a:sym typeface="Caveat Medium"/>
            </a:endParaRPr>
          </a:p>
        </p:txBody>
      </p:sp>
      <p:sp>
        <p:nvSpPr>
          <p:cNvPr id="423" name="Google Shape;423;p63"/>
          <p:cNvSpPr txBox="1"/>
          <p:nvPr/>
        </p:nvSpPr>
        <p:spPr>
          <a:xfrm>
            <a:off x="6305250" y="2371650"/>
            <a:ext cx="279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En dos dimensiones, la restricción forma un rombo de diagonal 2s.</a:t>
            </a:r>
            <a:endParaRPr>
              <a:latin typeface="Lato"/>
              <a:ea typeface="Lato"/>
              <a:cs typeface="Lato"/>
              <a:sym typeface="Lato"/>
            </a:endParaRPr>
          </a:p>
        </p:txBody>
      </p:sp>
      <p:sp>
        <p:nvSpPr>
          <p:cNvPr id="424" name="Google Shape;424;p63"/>
          <p:cNvSpPr txBox="1"/>
          <p:nvPr/>
        </p:nvSpPr>
        <p:spPr>
          <a:xfrm>
            <a:off x="6305250" y="3428550"/>
            <a:ext cx="279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En dos dimensiones, l</a:t>
            </a:r>
            <a:r>
              <a:rPr lang="es-419">
                <a:latin typeface="Lato"/>
                <a:ea typeface="Lato"/>
                <a:cs typeface="Lato"/>
                <a:sym typeface="Lato"/>
              </a:rPr>
              <a:t>a restricción forma un círculo de radio s.</a:t>
            </a:r>
            <a:endParaRPr>
              <a:latin typeface="Lato"/>
              <a:ea typeface="Lato"/>
              <a:cs typeface="Lato"/>
              <a:sym typeface="Lato"/>
            </a:endParaRPr>
          </a:p>
        </p:txBody>
      </p:sp>
      <p:sp>
        <p:nvSpPr>
          <p:cNvPr id="425" name="Google Shape;425;p63"/>
          <p:cNvSpPr txBox="1"/>
          <p:nvPr/>
        </p:nvSpPr>
        <p:spPr>
          <a:xfrm>
            <a:off x="936900" y="4507525"/>
            <a:ext cx="77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Lato"/>
                <a:ea typeface="Lato"/>
                <a:cs typeface="Lato"/>
                <a:sym typeface="Lato"/>
              </a:rPr>
              <a:t>A medida que sube el exponente, la figura va tendiendo de un círculo a un cuadrado.</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64"/>
          <p:cNvPicPr preferRelativeResize="0"/>
          <p:nvPr/>
        </p:nvPicPr>
        <p:blipFill>
          <a:blip r:embed="rId3">
            <a:alphaModFix/>
          </a:blip>
          <a:stretch>
            <a:fillRect/>
          </a:stretch>
        </p:blipFill>
        <p:spPr>
          <a:xfrm>
            <a:off x="1058700" y="513976"/>
            <a:ext cx="6708199" cy="3814450"/>
          </a:xfrm>
          <a:prstGeom prst="rect">
            <a:avLst/>
          </a:prstGeom>
          <a:noFill/>
          <a:ln>
            <a:noFill/>
          </a:ln>
        </p:spPr>
      </p:pic>
      <p:sp>
        <p:nvSpPr>
          <p:cNvPr id="431" name="Google Shape;431;p64"/>
          <p:cNvSpPr txBox="1"/>
          <p:nvPr/>
        </p:nvSpPr>
        <p:spPr>
          <a:xfrm>
            <a:off x="187350" y="4206625"/>
            <a:ext cx="8769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500"/>
              <a:t>Las áreas celestes son las áreas de restricción</a:t>
            </a:r>
            <a:r>
              <a:rPr lang="es-419" sz="1500"/>
              <a:t> |β1|+|β2| ≤ s y β1</a:t>
            </a:r>
            <a:r>
              <a:rPr baseline="30000" lang="es-419" sz="1500"/>
              <a:t>2 </a:t>
            </a:r>
            <a:r>
              <a:rPr lang="es-419" sz="1500"/>
              <a:t> +β2</a:t>
            </a:r>
            <a:r>
              <a:rPr baseline="30000" lang="es-419" sz="1500"/>
              <a:t>2</a:t>
            </a:r>
            <a:r>
              <a:rPr lang="es-419" sz="1500"/>
              <a:t> ≤ s, y las elipses rojas son contornos del RSS (lugares donde el RSS vale lo mismo). βˆ es el beta óptimo (el que menor RSS da para los datos).</a:t>
            </a:r>
            <a:endParaRPr sz="1500"/>
          </a:p>
        </p:txBody>
      </p:sp>
      <p:sp>
        <p:nvSpPr>
          <p:cNvPr id="432" name="Google Shape;432;p64"/>
          <p:cNvSpPr txBox="1"/>
          <p:nvPr/>
        </p:nvSpPr>
        <p:spPr>
          <a:xfrm>
            <a:off x="1770725" y="891075"/>
            <a:ext cx="5396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700">
                <a:latin typeface="Caveat Medium"/>
                <a:ea typeface="Caveat Medium"/>
                <a:cs typeface="Caveat Medium"/>
                <a:sym typeface="Caveat Medium"/>
              </a:rPr>
              <a:t>Lasso</a:t>
            </a:r>
            <a:endParaRPr sz="1700">
              <a:latin typeface="Caveat Medium"/>
              <a:ea typeface="Caveat Medium"/>
              <a:cs typeface="Caveat Medium"/>
              <a:sym typeface="Caveat Medium"/>
            </a:endParaRPr>
          </a:p>
        </p:txBody>
      </p:sp>
      <p:sp>
        <p:nvSpPr>
          <p:cNvPr id="433" name="Google Shape;433;p64"/>
          <p:cNvSpPr txBox="1"/>
          <p:nvPr/>
        </p:nvSpPr>
        <p:spPr>
          <a:xfrm>
            <a:off x="5237200" y="1043475"/>
            <a:ext cx="2082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700">
                <a:latin typeface="Caveat Medium"/>
                <a:ea typeface="Caveat Medium"/>
                <a:cs typeface="Caveat Medium"/>
                <a:sym typeface="Caveat Medium"/>
              </a:rPr>
              <a:t>Ridge</a:t>
            </a:r>
            <a:endParaRPr sz="1700">
              <a:latin typeface="Caveat Medium"/>
              <a:ea typeface="Caveat Medium"/>
              <a:cs typeface="Caveat Medium"/>
              <a:sym typeface="Caveat Medium"/>
            </a:endParaRPr>
          </a:p>
        </p:txBody>
      </p:sp>
      <p:sp>
        <p:nvSpPr>
          <p:cNvPr id="434" name="Google Shape;434;p64"/>
          <p:cNvSpPr/>
          <p:nvPr/>
        </p:nvSpPr>
        <p:spPr>
          <a:xfrm>
            <a:off x="5537000" y="2718000"/>
            <a:ext cx="93600" cy="1032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5" name="Google Shape;435;p64"/>
          <p:cNvSpPr/>
          <p:nvPr/>
        </p:nvSpPr>
        <p:spPr>
          <a:xfrm>
            <a:off x="2194825" y="2720450"/>
            <a:ext cx="93600" cy="1032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36" name="Google Shape;436;p64"/>
          <p:cNvPicPr preferRelativeResize="0"/>
          <p:nvPr/>
        </p:nvPicPr>
        <p:blipFill>
          <a:blip r:embed="rId4">
            <a:alphaModFix/>
          </a:blip>
          <a:stretch>
            <a:fillRect/>
          </a:stretch>
        </p:blipFill>
        <p:spPr>
          <a:xfrm>
            <a:off x="91571" y="198421"/>
            <a:ext cx="1605225" cy="1367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Ridge vs Lasso</a:t>
            </a:r>
            <a:endParaRPr/>
          </a:p>
        </p:txBody>
      </p:sp>
      <p:sp>
        <p:nvSpPr>
          <p:cNvPr id="442" name="Google Shape;442;p65"/>
          <p:cNvSpPr txBox="1"/>
          <p:nvPr>
            <p:ph idx="1" type="body"/>
          </p:nvPr>
        </p:nvSpPr>
        <p:spPr>
          <a:xfrm>
            <a:off x="729450" y="1957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600">
                <a:solidFill>
                  <a:srgbClr val="374151"/>
                </a:solidFill>
                <a:highlight>
                  <a:schemeClr val="lt1"/>
                </a:highlight>
                <a:latin typeface="Roboto"/>
                <a:ea typeface="Roboto"/>
                <a:cs typeface="Roboto"/>
                <a:sym typeface="Roboto"/>
              </a:rPr>
              <a:t>Ridge tiene una restricción circular sin puntos “afilados”, la intersección generalmente no ocurre en un eje -&gt; Ridge no anula el valor de las componentes pero sí los </a:t>
            </a:r>
            <a:r>
              <a:rPr b="1" lang="es-419" sz="1600">
                <a:solidFill>
                  <a:srgbClr val="374151"/>
                </a:solidFill>
                <a:highlight>
                  <a:schemeClr val="lt1"/>
                </a:highlight>
                <a:latin typeface="Roboto"/>
                <a:ea typeface="Roboto"/>
                <a:cs typeface="Roboto"/>
                <a:sym typeface="Roboto"/>
              </a:rPr>
              <a:t>armoniza</a:t>
            </a:r>
            <a:r>
              <a:rPr lang="es-419" sz="1600">
                <a:solidFill>
                  <a:srgbClr val="374151"/>
                </a:solidFill>
                <a:highlight>
                  <a:schemeClr val="lt1"/>
                </a:highlight>
                <a:latin typeface="Roboto"/>
                <a:ea typeface="Roboto"/>
                <a:cs typeface="Roboto"/>
                <a:sym typeface="Roboto"/>
              </a:rPr>
              <a:t>. </a:t>
            </a:r>
            <a:endParaRPr sz="16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None/>
            </a:pPr>
            <a:r>
              <a:rPr lang="es-419" sz="1600">
                <a:solidFill>
                  <a:srgbClr val="374151"/>
                </a:solidFill>
                <a:highlight>
                  <a:schemeClr val="lt1"/>
                </a:highlight>
                <a:latin typeface="Roboto"/>
                <a:ea typeface="Roboto"/>
                <a:cs typeface="Roboto"/>
                <a:sym typeface="Roboto"/>
              </a:rPr>
              <a:t>La restricción de Lasso tiene esquinas en cada uno de los ejes, por lo que la elipse a menudo </a:t>
            </a:r>
            <a:r>
              <a:rPr lang="es-419" sz="1600">
                <a:solidFill>
                  <a:srgbClr val="374151"/>
                </a:solidFill>
                <a:highlight>
                  <a:schemeClr val="lt1"/>
                </a:highlight>
                <a:latin typeface="Roboto"/>
                <a:ea typeface="Roboto"/>
                <a:cs typeface="Roboto"/>
                <a:sym typeface="Roboto"/>
              </a:rPr>
              <a:t>intersecta</a:t>
            </a:r>
            <a:r>
              <a:rPr lang="es-419" sz="1600">
                <a:solidFill>
                  <a:srgbClr val="374151"/>
                </a:solidFill>
                <a:highlight>
                  <a:schemeClr val="lt1"/>
                </a:highlight>
                <a:latin typeface="Roboto"/>
                <a:ea typeface="Roboto"/>
                <a:cs typeface="Roboto"/>
                <a:sym typeface="Roboto"/>
              </a:rPr>
              <a:t> la región de restricción en un eje y por lo tanto </a:t>
            </a:r>
            <a:r>
              <a:rPr b="1" lang="es-419" sz="1600">
                <a:solidFill>
                  <a:srgbClr val="374151"/>
                </a:solidFill>
                <a:highlight>
                  <a:schemeClr val="lt1"/>
                </a:highlight>
                <a:latin typeface="Roboto"/>
                <a:ea typeface="Roboto"/>
                <a:cs typeface="Roboto"/>
                <a:sym typeface="Roboto"/>
              </a:rPr>
              <a:t>anula</a:t>
            </a:r>
            <a:r>
              <a:rPr lang="es-419" sz="1600">
                <a:solidFill>
                  <a:srgbClr val="374151"/>
                </a:solidFill>
                <a:highlight>
                  <a:schemeClr val="lt1"/>
                </a:highlight>
                <a:latin typeface="Roboto"/>
                <a:ea typeface="Roboto"/>
                <a:cs typeface="Roboto"/>
                <a:sym typeface="Roboto"/>
              </a:rPr>
              <a:t> componentes. </a:t>
            </a:r>
            <a:endParaRPr sz="1600">
              <a:solidFill>
                <a:srgbClr val="374151"/>
              </a:solidFill>
              <a:highlight>
                <a:schemeClr val="lt1"/>
              </a:highlight>
              <a:latin typeface="Roboto"/>
              <a:ea typeface="Roboto"/>
              <a:cs typeface="Roboto"/>
              <a:sym typeface="Roboto"/>
            </a:endParaRPr>
          </a:p>
          <a:p>
            <a:pPr indent="0" lvl="0" marL="0" rtl="0" algn="l">
              <a:spcBef>
                <a:spcPts val="1200"/>
              </a:spcBef>
              <a:spcAft>
                <a:spcPts val="1200"/>
              </a:spcAft>
              <a:buNone/>
            </a:pPr>
            <a:r>
              <a:rPr lang="es-419" sz="1600">
                <a:solidFill>
                  <a:srgbClr val="374151"/>
                </a:solidFill>
                <a:highlight>
                  <a:schemeClr val="lt1"/>
                </a:highlight>
                <a:latin typeface="Roboto"/>
                <a:ea typeface="Roboto"/>
                <a:cs typeface="Roboto"/>
                <a:sym typeface="Roboto"/>
              </a:rPr>
              <a:t>En dimensiones superiores, muchas de las estimaciones de coeficientes pueden ser igual a cero simultáneamente. En la figura anterior, la intersección ocurre en β1 = 0, por lo que el modelo resultante </a:t>
            </a:r>
            <a:r>
              <a:rPr lang="es-419" sz="1600">
                <a:solidFill>
                  <a:srgbClr val="374151"/>
                </a:solidFill>
                <a:highlight>
                  <a:schemeClr val="lt1"/>
                </a:highlight>
                <a:latin typeface="Roboto"/>
                <a:ea typeface="Roboto"/>
                <a:cs typeface="Roboto"/>
                <a:sym typeface="Roboto"/>
              </a:rPr>
              <a:t>sólo</a:t>
            </a:r>
            <a:r>
              <a:rPr lang="es-419" sz="1600">
                <a:solidFill>
                  <a:srgbClr val="374151"/>
                </a:solidFill>
                <a:highlight>
                  <a:schemeClr val="lt1"/>
                </a:highlight>
                <a:latin typeface="Roboto"/>
                <a:ea typeface="Roboto"/>
                <a:cs typeface="Roboto"/>
                <a:sym typeface="Roboto"/>
              </a:rPr>
              <a:t> incluirá β2.</a:t>
            </a:r>
            <a:endParaRPr sz="1700">
              <a:highlight>
                <a:schemeClr val="lt1"/>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ElasticNet</a:t>
            </a:r>
            <a:endParaRPr/>
          </a:p>
        </p:txBody>
      </p:sp>
      <p:sp>
        <p:nvSpPr>
          <p:cNvPr id="448" name="Google Shape;448;p66"/>
          <p:cNvSpPr txBox="1"/>
          <p:nvPr>
            <p:ph idx="1" type="body"/>
          </p:nvPr>
        </p:nvSpPr>
        <p:spPr>
          <a:xfrm>
            <a:off x="729450" y="2078875"/>
            <a:ext cx="7688700" cy="27003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s-419" sz="2441"/>
              <a:t>Usa ambas restricciones, dadas por un l1_ratio, que indica cuánto es la componente de Lasso. Por lo tanto usa un 1-l1_ratio de Ridge</a:t>
            </a:r>
            <a:endParaRPr sz="2441"/>
          </a:p>
          <a:p>
            <a:pPr indent="0" lvl="0" marL="0" rtl="0" algn="l">
              <a:spcBef>
                <a:spcPts val="1200"/>
              </a:spcBef>
              <a:spcAft>
                <a:spcPts val="0"/>
              </a:spcAft>
              <a:buNone/>
            </a:pPr>
            <a:r>
              <a:rPr lang="es-419" sz="2441"/>
              <a:t>Minimiza:</a:t>
            </a:r>
            <a:endParaRPr sz="2441"/>
          </a:p>
          <a:p>
            <a:pPr indent="0" lvl="0" marL="0" rtl="0" algn="l">
              <a:spcBef>
                <a:spcPts val="1200"/>
              </a:spcBef>
              <a:spcAft>
                <a:spcPts val="0"/>
              </a:spcAft>
              <a:buNone/>
            </a:pPr>
            <a:r>
              <a:rPr lang="es-419" sz="2441"/>
              <a:t>1 / (2 * n_samples) * ||y - Xw||^2_2</a:t>
            </a:r>
            <a:endParaRPr sz="2441"/>
          </a:p>
          <a:p>
            <a:pPr indent="0" lvl="0" marL="0" rtl="0" algn="l">
              <a:spcBef>
                <a:spcPts val="1200"/>
              </a:spcBef>
              <a:spcAft>
                <a:spcPts val="0"/>
              </a:spcAft>
              <a:buNone/>
            </a:pPr>
            <a:r>
              <a:rPr lang="es-419" sz="2441"/>
              <a:t>+ alpha * l1_ratio * ||w||_1</a:t>
            </a:r>
            <a:endParaRPr sz="2441"/>
          </a:p>
          <a:p>
            <a:pPr indent="0" lvl="0" marL="0" rtl="0" algn="l">
              <a:spcBef>
                <a:spcPts val="1200"/>
              </a:spcBef>
              <a:spcAft>
                <a:spcPts val="0"/>
              </a:spcAft>
              <a:buNone/>
            </a:pPr>
            <a:r>
              <a:rPr lang="es-419" sz="2441"/>
              <a:t>+ 0.5 * alpha * (1 - l1_ratio) * ||w||^2_2</a:t>
            </a:r>
            <a:endParaRPr sz="2441"/>
          </a:p>
          <a:p>
            <a:pPr indent="0" lvl="0" marL="0" rtl="0" algn="l">
              <a:spcBef>
                <a:spcPts val="12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Escalado de datos</a:t>
            </a:r>
            <a:endParaRPr/>
          </a:p>
        </p:txBody>
      </p:sp>
      <p:sp>
        <p:nvSpPr>
          <p:cNvPr id="454" name="Google Shape;454;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700"/>
              <a:t>¿Creen que la data debería estar </a:t>
            </a:r>
            <a:r>
              <a:rPr b="1" lang="es-419" sz="1700"/>
              <a:t>escalada</a:t>
            </a:r>
            <a:r>
              <a:rPr lang="es-419" sz="1700"/>
              <a:t> antes de usar regularización?</a:t>
            </a:r>
            <a:endParaRPr sz="1700"/>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Movimiento </a:t>
            </a:r>
            <a:r>
              <a:rPr lang="es-419"/>
              <a:t>Rectilíneo</a:t>
            </a:r>
            <a:r>
              <a:rPr lang="es-419"/>
              <a:t> Uniforme Variado</a:t>
            </a:r>
            <a:endParaRPr/>
          </a:p>
        </p:txBody>
      </p:sp>
      <p:sp>
        <p:nvSpPr>
          <p:cNvPr id="122" name="Google Shape;122;p18"/>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a:t>v(t) = v(t0) + a * t</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x(t) = x(t0) + v(t0)*t + 0.5 a t</a:t>
            </a:r>
            <a:r>
              <a:rPr baseline="30000" lang="es-419"/>
              <a:t>2</a:t>
            </a:r>
            <a:endParaRPr baseline="30000"/>
          </a:p>
        </p:txBody>
      </p:sp>
      <p:pic>
        <p:nvPicPr>
          <p:cNvPr id="123" name="Google Shape;123;p18"/>
          <p:cNvPicPr preferRelativeResize="0"/>
          <p:nvPr/>
        </p:nvPicPr>
        <p:blipFill>
          <a:blip r:embed="rId3">
            <a:alphaModFix/>
          </a:blip>
          <a:stretch>
            <a:fillRect/>
          </a:stretch>
        </p:blipFill>
        <p:spPr>
          <a:xfrm>
            <a:off x="5465671" y="0"/>
            <a:ext cx="3011259" cy="5143501"/>
          </a:xfrm>
          <a:prstGeom prst="rect">
            <a:avLst/>
          </a:prstGeom>
          <a:noFill/>
          <a:ln>
            <a:noFill/>
          </a:ln>
        </p:spPr>
      </p:pic>
      <p:sp>
        <p:nvSpPr>
          <p:cNvPr id="124" name="Google Shape;124;p18"/>
          <p:cNvSpPr txBox="1"/>
          <p:nvPr/>
        </p:nvSpPr>
        <p:spPr>
          <a:xfrm>
            <a:off x="4311250" y="2219350"/>
            <a:ext cx="1769400" cy="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Regresión Lineal</a:t>
            </a:r>
            <a:endParaRPr/>
          </a:p>
        </p:txBody>
      </p:sp>
      <p:sp>
        <p:nvSpPr>
          <p:cNvPr id="130" name="Google Shape;130;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La idea es encontrar una </a:t>
            </a:r>
            <a:r>
              <a:rPr b="1" lang="es-419"/>
              <a:t>función de pérdida</a:t>
            </a:r>
            <a:r>
              <a:rPr lang="es-419"/>
              <a:t> para determinar qué es lo que queremos minimizar. O en otras palabras, </a:t>
            </a:r>
            <a:r>
              <a:rPr lang="es-419"/>
              <a:t>cómo</a:t>
            </a:r>
            <a:r>
              <a:rPr lang="es-419"/>
              <a:t> </a:t>
            </a:r>
            <a:r>
              <a:rPr b="1" lang="es-419"/>
              <a:t>medir</a:t>
            </a:r>
            <a:r>
              <a:rPr lang="es-419"/>
              <a:t> la </a:t>
            </a:r>
            <a:r>
              <a:rPr b="1" lang="es-419"/>
              <a:t>mejor</a:t>
            </a:r>
            <a:r>
              <a:rPr lang="es-419"/>
              <a:t> figura n-dimensional que se adapte a nuestros datos.</a:t>
            </a:r>
            <a:endParaRPr/>
          </a:p>
          <a:p>
            <a:pPr indent="0" lvl="0" marL="0" rtl="0" algn="l">
              <a:spcBef>
                <a:spcPts val="1200"/>
              </a:spcBef>
              <a:spcAft>
                <a:spcPts val="0"/>
              </a:spcAft>
              <a:buNone/>
            </a:pPr>
            <a:r>
              <a:rPr lang="es-419"/>
              <a:t>Por lo general:</a:t>
            </a:r>
            <a:endParaRPr/>
          </a:p>
          <a:p>
            <a:pPr indent="0" lvl="0" marL="0" rtl="0" algn="l">
              <a:spcBef>
                <a:spcPts val="1200"/>
              </a:spcBef>
              <a:spcAft>
                <a:spcPts val="0"/>
              </a:spcAft>
              <a:buNone/>
            </a:pPr>
            <a:r>
              <a:rPr b="1" lang="es-419"/>
              <a:t>OLS - Ordinary Least Squares</a:t>
            </a:r>
            <a:r>
              <a:rPr lang="es-419"/>
              <a:t> - Mínimos cuadrados</a:t>
            </a:r>
            <a:endParaRPr/>
          </a:p>
          <a:p>
            <a:pPr indent="0" lvl="0" marL="0" rtl="0" algn="l">
              <a:spcBef>
                <a:spcPts val="1200"/>
              </a:spcBef>
              <a:spcAft>
                <a:spcPts val="0"/>
              </a:spcAft>
              <a:buNone/>
            </a:pPr>
            <a:r>
              <a:rPr lang="es-419"/>
              <a:t>Este método consiste en </a:t>
            </a:r>
            <a:r>
              <a:rPr b="1" lang="es-419"/>
              <a:t>minimizar la suma de los cuadrados de las diferencias entre y_true y y_pred</a:t>
            </a:r>
            <a:endParaRPr b="1"/>
          </a:p>
          <a:p>
            <a:pPr indent="0" lvl="0" marL="0" rtl="0" algn="l">
              <a:spcBef>
                <a:spcPts val="1200"/>
              </a:spcBef>
              <a:spcAft>
                <a:spcPts val="1200"/>
              </a:spcAft>
              <a:buNone/>
            </a:pPr>
            <a:r>
              <a:rPr lang="es-419"/>
              <a:t>Siendo y_true el valor real de Y, e y_pred el valor dado por la figura de regresión.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Mínimos cuadrados</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000"/>
              <a:t>La distancia entre </a:t>
            </a:r>
            <a:r>
              <a:rPr lang="es-419">
                <a:latin typeface="Lora SemiBold"/>
                <a:ea typeface="Lora SemiBold"/>
                <a:cs typeface="Lora SemiBold"/>
                <a:sym typeface="Lora SemiBold"/>
              </a:rPr>
              <a:t>y</a:t>
            </a:r>
            <a:r>
              <a:rPr baseline="-25000" lang="es-419">
                <a:latin typeface="Lora SemiBold"/>
                <a:ea typeface="Lora SemiBold"/>
                <a:cs typeface="Lora SemiBold"/>
                <a:sym typeface="Lora SemiBold"/>
              </a:rPr>
              <a:t>true_i</a:t>
            </a:r>
            <a:r>
              <a:rPr lang="es-419" sz="1000"/>
              <a:t> e </a:t>
            </a:r>
            <a:r>
              <a:rPr lang="es-419">
                <a:latin typeface="Lora SemiBold"/>
                <a:ea typeface="Lora SemiBold"/>
                <a:cs typeface="Lora SemiBold"/>
                <a:sym typeface="Lora SemiBold"/>
              </a:rPr>
              <a:t>y</a:t>
            </a:r>
            <a:r>
              <a:rPr baseline="-25000" lang="es-419">
                <a:latin typeface="Lora SemiBold"/>
                <a:ea typeface="Lora SemiBold"/>
                <a:cs typeface="Lora SemiBold"/>
                <a:sym typeface="Lora SemiBold"/>
              </a:rPr>
              <a:t>pred_i</a:t>
            </a:r>
            <a:r>
              <a:rPr lang="es-419" sz="1000"/>
              <a:t> se puede medir como la resta entre ellos</a:t>
            </a:r>
            <a:endParaRPr sz="1000"/>
          </a:p>
          <a:p>
            <a:pPr indent="0" lvl="0" marL="0" rtl="0" algn="ctr">
              <a:spcBef>
                <a:spcPts val="1200"/>
              </a:spcBef>
              <a:spcAft>
                <a:spcPts val="0"/>
              </a:spcAft>
              <a:buNone/>
            </a:pPr>
            <a:r>
              <a:rPr lang="es-419" sz="1600">
                <a:latin typeface="Lora SemiBold"/>
                <a:ea typeface="Lora SemiBold"/>
                <a:cs typeface="Lora SemiBold"/>
                <a:sym typeface="Lora SemiBold"/>
              </a:rPr>
              <a:t>d =  </a:t>
            </a:r>
            <a:r>
              <a:rPr lang="es-419" sz="1600">
                <a:latin typeface="Lora SemiBold"/>
                <a:ea typeface="Lora SemiBold"/>
                <a:cs typeface="Lora SemiBold"/>
                <a:sym typeface="Lora SemiBold"/>
              </a:rPr>
              <a:t>y</a:t>
            </a:r>
            <a:r>
              <a:rPr baseline="-25000" lang="es-419" sz="1600">
                <a:latin typeface="Lora SemiBold"/>
                <a:ea typeface="Lora SemiBold"/>
                <a:cs typeface="Lora SemiBold"/>
                <a:sym typeface="Lora SemiBold"/>
              </a:rPr>
              <a:t>true_i</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pred_i</a:t>
            </a:r>
            <a:endParaRPr baseline="-25000" sz="1600">
              <a:latin typeface="Lora SemiBold"/>
              <a:ea typeface="Lora SemiBold"/>
              <a:cs typeface="Lora SemiBold"/>
              <a:sym typeface="Lora SemiBold"/>
            </a:endParaRPr>
          </a:p>
          <a:p>
            <a:pPr indent="0" lvl="0" marL="0" rtl="0" algn="l">
              <a:spcBef>
                <a:spcPts val="1200"/>
              </a:spcBef>
              <a:spcAft>
                <a:spcPts val="0"/>
              </a:spcAft>
              <a:buNone/>
            </a:pPr>
            <a:r>
              <a:rPr baseline="-25000" lang="es-419" sz="1600"/>
              <a:t>Puesto que esta distancia puede ser positiva o negativa, para hacer una ponderación de distancia deberíamos tomar su valor positivo, lo que se puede hacer tomando el valor absoluto pero lo más común es elevar esta distancia al cuadrado.</a:t>
            </a:r>
            <a:endParaRPr baseline="-25000" sz="1600"/>
          </a:p>
          <a:p>
            <a:pPr indent="0" lvl="0" marL="0" rtl="0" algn="ctr">
              <a:spcBef>
                <a:spcPts val="1200"/>
              </a:spcBef>
              <a:spcAft>
                <a:spcPts val="0"/>
              </a:spcAft>
              <a:buNone/>
            </a:pPr>
            <a:r>
              <a:rPr lang="es-419" sz="1600">
                <a:latin typeface="Lora SemiBold"/>
                <a:ea typeface="Lora SemiBold"/>
                <a:cs typeface="Lora SemiBold"/>
                <a:sym typeface="Lora SemiBold"/>
              </a:rPr>
              <a:t>d</a:t>
            </a:r>
            <a:r>
              <a:rPr baseline="30000" lang="es-419" sz="1600">
                <a:latin typeface="Lora SemiBold"/>
                <a:ea typeface="Lora SemiBold"/>
                <a:cs typeface="Lora SemiBold"/>
                <a:sym typeface="Lora SemiBold"/>
              </a:rPr>
              <a:t>2</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true_i</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pred_i</a:t>
            </a:r>
            <a:r>
              <a:rPr b="1" lang="es-419" sz="1600">
                <a:latin typeface="Lora"/>
                <a:ea typeface="Lora"/>
                <a:cs typeface="Lora"/>
                <a:sym typeface="Lora"/>
              </a:rPr>
              <a:t>)</a:t>
            </a:r>
            <a:r>
              <a:rPr baseline="30000" lang="es-419" sz="1600">
                <a:latin typeface="Lora SemiBold"/>
                <a:ea typeface="Lora SemiBold"/>
                <a:cs typeface="Lora SemiBold"/>
                <a:sym typeface="Lora SemiBold"/>
              </a:rPr>
              <a:t>2</a:t>
            </a:r>
            <a:endParaRPr b="1" sz="1600">
              <a:latin typeface="Lora"/>
              <a:ea typeface="Lora"/>
              <a:cs typeface="Lora"/>
              <a:sym typeface="Lora"/>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t>loss = </a:t>
            </a:r>
            <a:r>
              <a:rPr lang="es-419">
                <a:latin typeface="Lora SemiBold"/>
                <a:ea typeface="Lora SemiBold"/>
                <a:cs typeface="Lora SemiBold"/>
                <a:sym typeface="Lora SemiBold"/>
              </a:rPr>
              <a:t>⅀</a:t>
            </a:r>
            <a:r>
              <a:rPr lang="es-419" sz="1600">
                <a:latin typeface="Lora SemiBold"/>
                <a:ea typeface="Lora SemiBold"/>
                <a:cs typeface="Lora SemiBold"/>
                <a:sym typeface="Lora SemiBold"/>
              </a:rPr>
              <a:t> (y</a:t>
            </a:r>
            <a:r>
              <a:rPr baseline="-25000" lang="es-419" sz="1600">
                <a:latin typeface="Lora SemiBold"/>
                <a:ea typeface="Lora SemiBold"/>
                <a:cs typeface="Lora SemiBold"/>
                <a:sym typeface="Lora SemiBold"/>
              </a:rPr>
              <a:t>true_i</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pred_i</a:t>
            </a:r>
            <a:r>
              <a:rPr b="1" lang="es-419" sz="1600">
                <a:latin typeface="Lora"/>
                <a:ea typeface="Lora"/>
                <a:cs typeface="Lora"/>
                <a:sym typeface="Lora"/>
              </a:rPr>
              <a:t>)</a:t>
            </a:r>
            <a:r>
              <a:rPr baseline="30000" lang="es-419" sz="1600">
                <a:latin typeface="Lora SemiBold"/>
                <a:ea typeface="Lora SemiBold"/>
                <a:cs typeface="Lora SemiBold"/>
                <a:sym typeface="Lora SemiBold"/>
              </a:rPr>
              <a:t>2</a:t>
            </a:r>
            <a:endParaRPr baseline="30000" sz="1600">
              <a:latin typeface="Lora SemiBold"/>
              <a:ea typeface="Lora SemiBold"/>
              <a:cs typeface="Lora SemiBold"/>
              <a:sym typeface="Lora SemiBold"/>
            </a:endParaRPr>
          </a:p>
          <a:p>
            <a:pPr indent="0" lvl="0" marL="0" rtl="0" algn="l">
              <a:spcBef>
                <a:spcPts val="1200"/>
              </a:spcBef>
              <a:spcAft>
                <a:spcPts val="0"/>
              </a:spcAft>
              <a:buNone/>
            </a:pPr>
            <a:r>
              <a:rPr baseline="30000" lang="es-419" sz="1600">
                <a:latin typeface="Lora SemiBold"/>
                <a:ea typeface="Lora SemiBold"/>
                <a:cs typeface="Lora SemiBold"/>
                <a:sym typeface="Lora SemiBold"/>
              </a:rPr>
              <a:t>La mejor recta será entonces la que menor </a:t>
            </a:r>
            <a:r>
              <a:rPr b="1" baseline="30000" lang="es-419" sz="1600">
                <a:latin typeface="Lora"/>
                <a:ea typeface="Lora"/>
                <a:cs typeface="Lora"/>
                <a:sym typeface="Lora"/>
              </a:rPr>
              <a:t>loss</a:t>
            </a:r>
            <a:r>
              <a:rPr baseline="30000" lang="es-419" sz="1600">
                <a:latin typeface="Lora SemiBold"/>
                <a:ea typeface="Lora SemiBold"/>
                <a:cs typeface="Lora SemiBold"/>
                <a:sym typeface="Lora SemiBold"/>
              </a:rPr>
              <a:t> tenga. También es conocido como RSS (Residual Sum of Squares).</a:t>
            </a:r>
            <a:endParaRPr b="1" sz="1600"/>
          </a:p>
          <a:p>
            <a:pPr indent="0" lvl="0" marL="0" rtl="0" algn="l">
              <a:spcBef>
                <a:spcPts val="1200"/>
              </a:spcBef>
              <a:spcAft>
                <a:spcPts val="0"/>
              </a:spcAft>
              <a:buNone/>
            </a:pPr>
            <a:r>
              <a:rPr b="1" baseline="30000" lang="es-419" sz="1600"/>
              <a:t> Generalizando</a:t>
            </a:r>
            <a:endParaRPr b="1" baseline="30000" sz="1600"/>
          </a:p>
          <a:p>
            <a:pPr indent="0" lvl="0" marL="0" rtl="0" algn="l">
              <a:spcBef>
                <a:spcPts val="1200"/>
              </a:spcBef>
              <a:spcAft>
                <a:spcPts val="0"/>
              </a:spcAft>
              <a:buNone/>
            </a:pPr>
            <a:r>
              <a:t/>
            </a:r>
            <a:endParaRPr b="1" baseline="30000" sz="1600"/>
          </a:p>
          <a:p>
            <a:pPr indent="0" lvl="0" marL="0" rtl="0" algn="l">
              <a:spcBef>
                <a:spcPts val="1200"/>
              </a:spcBef>
              <a:spcAft>
                <a:spcPts val="1200"/>
              </a:spcAft>
              <a:buNone/>
            </a:pPr>
            <a:r>
              <a:t/>
            </a:r>
            <a:endParaRPr baseline="30000" sz="1600">
              <a:latin typeface="Lora SemiBold"/>
              <a:ea typeface="Lora SemiBold"/>
              <a:cs typeface="Lora SemiBold"/>
              <a:sym typeface="Lora SemiBold"/>
            </a:endParaRPr>
          </a:p>
        </p:txBody>
      </p:sp>
      <p:pic>
        <p:nvPicPr>
          <p:cNvPr id="142" name="Google Shape;142;p21"/>
          <p:cNvPicPr preferRelativeResize="0"/>
          <p:nvPr/>
        </p:nvPicPr>
        <p:blipFill>
          <a:blip r:embed="rId3">
            <a:alphaModFix/>
          </a:blip>
          <a:stretch>
            <a:fillRect/>
          </a:stretch>
        </p:blipFill>
        <p:spPr>
          <a:xfrm>
            <a:off x="2368763" y="3346475"/>
            <a:ext cx="4410075" cy="257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